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5"/>
  </p:handoutMasterIdLst>
  <p:sldIdLst>
    <p:sldId id="256" r:id="rId2"/>
    <p:sldId id="262" r:id="rId3"/>
    <p:sldId id="327" r:id="rId4"/>
    <p:sldId id="330" r:id="rId5"/>
    <p:sldId id="323" r:id="rId6"/>
    <p:sldId id="325" r:id="rId7"/>
    <p:sldId id="326" r:id="rId8"/>
    <p:sldId id="328" r:id="rId9"/>
    <p:sldId id="333" r:id="rId10"/>
    <p:sldId id="331" r:id="rId11"/>
    <p:sldId id="332" r:id="rId12"/>
    <p:sldId id="329" r:id="rId13"/>
    <p:sldId id="285" r:id="rId14"/>
  </p:sldIdLst>
  <p:sldSz cx="9144000" cy="5143500" type="screen16x9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8C46"/>
    <a:srgbClr val="B7B2AC"/>
    <a:srgbClr val="868686"/>
    <a:srgbClr val="3C3C3B"/>
    <a:srgbClr val="414042"/>
    <a:srgbClr val="242943"/>
    <a:srgbClr val="07B9D9"/>
    <a:srgbClr val="13B9D9"/>
    <a:srgbClr val="13D3D9"/>
    <a:srgbClr val="50A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ötét stíl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Közepesen sötét stílus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88"/>
    <p:restoredTop sz="94662"/>
  </p:normalViewPr>
  <p:slideViewPr>
    <p:cSldViewPr snapToGrid="0" snapToObjects="1">
      <p:cViewPr>
        <p:scale>
          <a:sx n="110" d="100"/>
          <a:sy n="110" d="100"/>
        </p:scale>
        <p:origin x="792" y="-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mailto:vas.alexandra@sze.hu" TargetMode="External"/><Relationship Id="rId2" Type="http://schemas.openxmlformats.org/officeDocument/2006/relationships/hyperlink" Target="mailto:Rakosi.szabolcs@sze.hu" TargetMode="External"/><Relationship Id="rId1" Type="http://schemas.openxmlformats.org/officeDocument/2006/relationships/hyperlink" Target="mailto:pongracz.attila@sze.hu" TargetMode="Externa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mailto:Rakosi.szabolcs@sze.hu" TargetMode="External"/><Relationship Id="rId2" Type="http://schemas.openxmlformats.org/officeDocument/2006/relationships/image" Target="../media/image15.jpg"/><Relationship Id="rId1" Type="http://schemas.openxmlformats.org/officeDocument/2006/relationships/hyperlink" Target="mailto:pongracz.attila@sze.hu" TargetMode="External"/><Relationship Id="rId6" Type="http://schemas.openxmlformats.org/officeDocument/2006/relationships/image" Target="../media/image17.jpg"/><Relationship Id="rId5" Type="http://schemas.openxmlformats.org/officeDocument/2006/relationships/hyperlink" Target="mailto:vas.alexandra@sze.hu" TargetMode="External"/><Relationship Id="rId4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0EFE6-656C-4417-89F9-4137D811C54D}" type="doc">
      <dgm:prSet loTypeId="urn:microsoft.com/office/officeart/2005/8/layout/vList3" loCatId="list" qsTypeId="urn:microsoft.com/office/officeart/2005/8/quickstyle/simple1" qsCatId="simple" csTypeId="urn:microsoft.com/office/officeart/2005/8/colors/accent0_1" csCatId="mainScheme" phldr="1"/>
      <dgm:spPr/>
    </dgm:pt>
    <dgm:pt modelId="{ECEB0FE6-F428-413A-BE11-9A48346EEB50}">
      <dgm:prSet phldrT="[Szöveg]" custT="1"/>
      <dgm:spPr/>
      <dgm:t>
        <a:bodyPr/>
        <a:lstStyle/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/>
            <a:t>PONGRÁCZ, Attila PhD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/>
            <a:t>Dean, Head of </a:t>
          </a:r>
          <a:r>
            <a:rPr lang="hu-HU" sz="1100" kern="1200" dirty="0" err="1"/>
            <a:t>Department</a:t>
          </a:r>
          <a:r>
            <a:rPr lang="hu-HU" sz="1100" kern="1200" dirty="0"/>
            <a:t>, </a:t>
          </a:r>
          <a:r>
            <a:rPr lang="hu-HU" sz="1100" kern="1200" dirty="0" err="1"/>
            <a:t>Programme</a:t>
          </a:r>
          <a:r>
            <a:rPr lang="hu-HU" sz="1100" kern="1200" dirty="0"/>
            <a:t> </a:t>
          </a:r>
          <a:r>
            <a:rPr lang="hu-HU" sz="1100" kern="1200" dirty="0" err="1"/>
            <a:t>Supervisor</a:t>
          </a:r>
          <a:endParaRPr lang="hu-HU" sz="1100" kern="1200" dirty="0"/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/>
            <a:t>Responsible</a:t>
          </a:r>
          <a:r>
            <a:rPr lang="hu-HU" sz="1100" kern="1200" dirty="0"/>
            <a:t> </a:t>
          </a:r>
          <a:r>
            <a:rPr lang="hu-HU" sz="1100" kern="1200" dirty="0" err="1"/>
            <a:t>for</a:t>
          </a:r>
          <a:r>
            <a:rPr lang="hu-HU" sz="1100" kern="1200" dirty="0"/>
            <a:t>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contents</a:t>
          </a:r>
          <a:r>
            <a:rPr lang="hu-HU" sz="1100" kern="1200" dirty="0"/>
            <a:t> of </a:t>
          </a:r>
          <a:r>
            <a:rPr lang="hu-HU" sz="1100" kern="1200" dirty="0" err="1"/>
            <a:t>the</a:t>
          </a:r>
          <a:r>
            <a:rPr lang="hu-HU" sz="1100" kern="1200" dirty="0"/>
            <a:t> Human </a:t>
          </a:r>
          <a:r>
            <a:rPr lang="hu-HU" sz="1100" kern="1200" dirty="0" err="1"/>
            <a:t>Resource</a:t>
          </a:r>
          <a:r>
            <a:rPr lang="hu-HU" sz="1100" kern="1200" dirty="0"/>
            <a:t> </a:t>
          </a:r>
          <a:r>
            <a:rPr lang="hu-HU" sz="1100" kern="1200" dirty="0" err="1"/>
            <a:t>Counselling</a:t>
          </a:r>
          <a:r>
            <a:rPr lang="hu-HU" sz="1100" kern="1200" dirty="0"/>
            <a:t> MA </a:t>
          </a:r>
          <a:r>
            <a:rPr lang="hu-HU" sz="1100" kern="1200" dirty="0" err="1"/>
            <a:t>programme</a:t>
          </a:r>
          <a:r>
            <a:rPr lang="hu-HU" sz="1100" kern="1200" dirty="0"/>
            <a:t> and management </a:t>
          </a:r>
          <a:r>
            <a:rPr lang="hu-HU" sz="1100" kern="1200" dirty="0" err="1"/>
            <a:t>issues</a:t>
          </a:r>
          <a:endParaRPr lang="hu-HU" sz="1100" kern="1200" dirty="0"/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solidFill>
                <a:srgbClr val="07B9D9">
                  <a:hueOff val="0"/>
                  <a:satOff val="0"/>
                  <a:lumOff val="0"/>
                  <a:alphaOff val="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pongracz.attila@sze.hu</a:t>
          </a:r>
          <a:r>
            <a:rPr lang="hu-HU" sz="1100" kern="1200" dirty="0">
              <a:solidFill>
                <a:srgbClr val="07B9D9">
                  <a:hueOff val="0"/>
                  <a:satOff val="0"/>
                  <a:lumOff val="0"/>
                  <a:alphaOff val="0"/>
                </a:srgbClr>
              </a:solidFill>
              <a:latin typeface="Tahoma"/>
              <a:ea typeface="+mn-ea"/>
              <a:cs typeface="+mn-cs"/>
            </a:rPr>
            <a:t> </a:t>
          </a:r>
        </a:p>
      </dgm:t>
    </dgm:pt>
    <dgm:pt modelId="{D482F0BF-4C32-4198-8406-08E573DD0027}" type="parTrans" cxnId="{8308DE2E-7F0F-47F6-ABB5-06969676A4B7}">
      <dgm:prSet/>
      <dgm:spPr/>
      <dgm:t>
        <a:bodyPr/>
        <a:lstStyle/>
        <a:p>
          <a:endParaRPr lang="hu-HU"/>
        </a:p>
      </dgm:t>
    </dgm:pt>
    <dgm:pt modelId="{4DD94C9D-3D77-4318-BB64-8D6E0D3215B1}" type="sibTrans" cxnId="{8308DE2E-7F0F-47F6-ABB5-06969676A4B7}">
      <dgm:prSet/>
      <dgm:spPr/>
      <dgm:t>
        <a:bodyPr/>
        <a:lstStyle/>
        <a:p>
          <a:endParaRPr lang="hu-HU"/>
        </a:p>
      </dgm:t>
    </dgm:pt>
    <dgm:pt modelId="{54F0BCF8-59D4-4D40-9CC2-6D384A412DC6}">
      <dgm:prSet phldrT="[Szöveg]" custT="1"/>
      <dgm:spPr/>
      <dgm:t>
        <a:bodyPr/>
        <a:lstStyle/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/>
            <a:t>RÁKOSI, Szabolcs PhD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/>
            <a:t>Assistant</a:t>
          </a:r>
          <a:r>
            <a:rPr lang="hu-HU" sz="1100" kern="1200" dirty="0"/>
            <a:t> professor, </a:t>
          </a:r>
          <a:r>
            <a:rPr lang="hu-HU" sz="1100" kern="1200" dirty="0" err="1"/>
            <a:t>Programme</a:t>
          </a:r>
          <a:r>
            <a:rPr lang="hu-HU" sz="1100" kern="1200" dirty="0"/>
            <a:t> Mentor</a:t>
          </a:r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/>
            <a:t>Responsible</a:t>
          </a:r>
          <a:r>
            <a:rPr lang="hu-HU" sz="1100" kern="1200" dirty="0"/>
            <a:t> </a:t>
          </a:r>
          <a:r>
            <a:rPr lang="hu-HU" sz="1100" kern="1200" dirty="0" err="1"/>
            <a:t>for</a:t>
          </a:r>
          <a:r>
            <a:rPr lang="hu-HU" sz="1100" kern="1200" dirty="0"/>
            <a:t>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academic</a:t>
          </a:r>
          <a:r>
            <a:rPr lang="hu-HU" sz="1100" kern="1200" dirty="0"/>
            <a:t> </a:t>
          </a:r>
          <a:r>
            <a:rPr lang="hu-HU" sz="1100" kern="1200" dirty="0" err="1"/>
            <a:t>affairs</a:t>
          </a:r>
          <a:r>
            <a:rPr lang="hu-HU" sz="1100" kern="1200" dirty="0"/>
            <a:t> of </a:t>
          </a:r>
          <a:r>
            <a:rPr lang="hu-HU" sz="1100" kern="1200" dirty="0" err="1"/>
            <a:t>students</a:t>
          </a:r>
          <a:r>
            <a:rPr lang="hu-HU" sz="1100" kern="1200" dirty="0"/>
            <a:t> </a:t>
          </a:r>
          <a:r>
            <a:rPr lang="hu-HU" sz="1100" kern="1200" dirty="0" err="1"/>
            <a:t>participating</a:t>
          </a:r>
          <a:r>
            <a:rPr lang="hu-HU" sz="1100" kern="1200" dirty="0"/>
            <a:t> in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programme</a:t>
          </a:r>
          <a:r>
            <a:rPr lang="hu-HU" sz="1100" kern="1200" dirty="0"/>
            <a:t> and </a:t>
          </a:r>
          <a:r>
            <a:rPr lang="hu-HU" sz="1100" kern="1200" dirty="0" err="1"/>
            <a:t>other</a:t>
          </a:r>
          <a:r>
            <a:rPr lang="hu-HU" sz="1100" kern="1200" dirty="0"/>
            <a:t> </a:t>
          </a:r>
          <a:r>
            <a:rPr lang="hu-HU" sz="1100" kern="1200" dirty="0" err="1"/>
            <a:t>issues</a:t>
          </a:r>
          <a:r>
            <a:rPr lang="hu-HU" sz="1100" kern="1200" dirty="0"/>
            <a:t> </a:t>
          </a:r>
          <a:r>
            <a:rPr lang="hu-HU" sz="1100" kern="1200" dirty="0" err="1"/>
            <a:t>concerning</a:t>
          </a:r>
          <a:r>
            <a:rPr lang="hu-HU" sz="1100" kern="1200" dirty="0"/>
            <a:t>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stay</a:t>
          </a:r>
          <a:r>
            <a:rPr lang="hu-HU" sz="1100" kern="1200" dirty="0"/>
            <a:t> of </a:t>
          </a:r>
          <a:r>
            <a:rPr lang="hu-HU" sz="1100" kern="1200" dirty="0" err="1"/>
            <a:t>international</a:t>
          </a:r>
          <a:r>
            <a:rPr lang="hu-HU" sz="1100" kern="1200" dirty="0"/>
            <a:t> </a:t>
          </a:r>
          <a:r>
            <a:rPr lang="hu-HU" sz="1100" kern="1200" dirty="0" err="1"/>
            <a:t>students</a:t>
          </a:r>
          <a:endParaRPr lang="hu-HU" sz="1100" kern="1200" dirty="0"/>
        </a:p>
        <a:p>
          <a:pPr marL="0"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latin typeface="Tahoma"/>
              <a:ea typeface="+mn-ea"/>
              <a:cs typeface="+mn-cs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rakosi.szabolcs@sze.hu</a:t>
          </a:r>
          <a:r>
            <a:rPr lang="hu-HU" sz="1100" kern="1200" dirty="0">
              <a:latin typeface="Tahoma"/>
              <a:ea typeface="+mn-ea"/>
              <a:cs typeface="+mn-cs"/>
            </a:rPr>
            <a:t>  </a:t>
          </a:r>
          <a:endParaRPr lang="hu-HU" sz="1000" kern="1200" dirty="0">
            <a:latin typeface="Tahoma"/>
            <a:ea typeface="+mn-ea"/>
            <a:cs typeface="+mn-cs"/>
          </a:endParaRPr>
        </a:p>
      </dgm:t>
    </dgm:pt>
    <dgm:pt modelId="{9ECEBB13-EC41-4DE1-BC55-2B7A895028B6}" type="parTrans" cxnId="{EA9492B0-D46E-45B2-B0D3-9C0A5635980B}">
      <dgm:prSet/>
      <dgm:spPr/>
      <dgm:t>
        <a:bodyPr/>
        <a:lstStyle/>
        <a:p>
          <a:endParaRPr lang="hu-HU"/>
        </a:p>
      </dgm:t>
    </dgm:pt>
    <dgm:pt modelId="{69A02423-0B8A-47F8-B23A-B4CE6F91E305}" type="sibTrans" cxnId="{EA9492B0-D46E-45B2-B0D3-9C0A5635980B}">
      <dgm:prSet/>
      <dgm:spPr/>
      <dgm:t>
        <a:bodyPr/>
        <a:lstStyle/>
        <a:p>
          <a:endParaRPr lang="hu-HU"/>
        </a:p>
      </dgm:t>
    </dgm:pt>
    <dgm:pt modelId="{DDCBA5D7-B362-4F6A-BEFC-D835C20E6A5E}">
      <dgm:prSet phldrT="[Szöveg]" custT="1"/>
      <dgm:spPr/>
      <dgm:t>
        <a:bodyPr/>
        <a:lstStyle/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latin typeface="+mn-lt"/>
            </a:rPr>
            <a:t>VAS, Alexandra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>
              <a:latin typeface="+mn-lt"/>
            </a:rPr>
            <a:t>Administrative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assistant</a:t>
          </a:r>
          <a:endParaRPr lang="hu-HU" sz="1100" kern="1200" dirty="0">
            <a:latin typeface="+mn-lt"/>
          </a:endParaRP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>
              <a:latin typeface="+mn-lt"/>
            </a:rPr>
            <a:t>Responsible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for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administrative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issues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related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to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the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programme</a:t>
          </a:r>
          <a:endParaRPr lang="hu-HU" sz="1100" kern="1200" dirty="0">
            <a:latin typeface="+mn-lt"/>
          </a:endParaRP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latin typeface="+mn-lt"/>
            </a:rPr>
            <a:t>Office: AK1_1412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solidFill>
                <a:srgbClr val="07B9D9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vas.alexandra@sze.hu</a:t>
          </a:r>
          <a:endParaRPr lang="hu-HU" sz="1200" kern="1200" dirty="0"/>
        </a:p>
      </dgm:t>
    </dgm:pt>
    <dgm:pt modelId="{EA6313D9-6D67-4998-97FF-8B6DD726734A}" type="parTrans" cxnId="{8FDEFA55-3F28-460B-96E8-3405561D88F3}">
      <dgm:prSet/>
      <dgm:spPr/>
      <dgm:t>
        <a:bodyPr/>
        <a:lstStyle/>
        <a:p>
          <a:endParaRPr lang="hu-HU"/>
        </a:p>
      </dgm:t>
    </dgm:pt>
    <dgm:pt modelId="{A12EA6AF-88B9-461F-98D1-5B540CC74FB3}" type="sibTrans" cxnId="{8FDEFA55-3F28-460B-96E8-3405561D88F3}">
      <dgm:prSet/>
      <dgm:spPr/>
      <dgm:t>
        <a:bodyPr/>
        <a:lstStyle/>
        <a:p>
          <a:endParaRPr lang="hu-HU"/>
        </a:p>
      </dgm:t>
    </dgm:pt>
    <dgm:pt modelId="{C847350E-BA73-4A06-9654-D4B19430DF5B}" type="pres">
      <dgm:prSet presAssocID="{8510EFE6-656C-4417-89F9-4137D811C54D}" presName="linearFlow" presStyleCnt="0">
        <dgm:presLayoutVars>
          <dgm:dir/>
          <dgm:resizeHandles val="exact"/>
        </dgm:presLayoutVars>
      </dgm:prSet>
      <dgm:spPr/>
    </dgm:pt>
    <dgm:pt modelId="{9E1B40BA-38D5-4119-BE42-9BD1EE3ED520}" type="pres">
      <dgm:prSet presAssocID="{ECEB0FE6-F428-413A-BE11-9A48346EEB50}" presName="composite" presStyleCnt="0"/>
      <dgm:spPr/>
    </dgm:pt>
    <dgm:pt modelId="{E99DD337-6701-44B7-95F6-74EEF11D8B75}" type="pres">
      <dgm:prSet presAssocID="{ECEB0FE6-F428-413A-BE11-9A48346EEB50}" presName="imgShp" presStyleLbl="fgImgPlac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ECFBCBD9-C838-4BFD-8901-11D45C9FA555}" type="pres">
      <dgm:prSet presAssocID="{ECEB0FE6-F428-413A-BE11-9A48346EEB50}" presName="txShp" presStyleLbl="node1" presStyleIdx="0" presStyleCnt="3">
        <dgm:presLayoutVars>
          <dgm:bulletEnabled val="1"/>
        </dgm:presLayoutVars>
      </dgm:prSet>
      <dgm:spPr/>
    </dgm:pt>
    <dgm:pt modelId="{B1EF57AD-C7D0-4050-8A72-D771720E7293}" type="pres">
      <dgm:prSet presAssocID="{4DD94C9D-3D77-4318-BB64-8D6E0D3215B1}" presName="spacing" presStyleCnt="0"/>
      <dgm:spPr/>
    </dgm:pt>
    <dgm:pt modelId="{7A09525E-2486-4376-880A-BD3A65315A82}" type="pres">
      <dgm:prSet presAssocID="{54F0BCF8-59D4-4D40-9CC2-6D384A412DC6}" presName="composite" presStyleCnt="0"/>
      <dgm:spPr/>
    </dgm:pt>
    <dgm:pt modelId="{175CFD11-05E8-4C49-BB97-D487E106F15A}" type="pres">
      <dgm:prSet presAssocID="{54F0BCF8-59D4-4D40-9CC2-6D384A412DC6}" presName="imgShp" presStyleLbl="fgImgPlac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29E70B17-A4C4-4537-99AF-100223F15A90}" type="pres">
      <dgm:prSet presAssocID="{54F0BCF8-59D4-4D40-9CC2-6D384A412DC6}" presName="txShp" presStyleLbl="node1" presStyleIdx="1" presStyleCnt="3">
        <dgm:presLayoutVars>
          <dgm:bulletEnabled val="1"/>
        </dgm:presLayoutVars>
      </dgm:prSet>
      <dgm:spPr/>
    </dgm:pt>
    <dgm:pt modelId="{E3019038-1F9E-4FFF-98BD-37E608768BF9}" type="pres">
      <dgm:prSet presAssocID="{69A02423-0B8A-47F8-B23A-B4CE6F91E305}" presName="spacing" presStyleCnt="0"/>
      <dgm:spPr/>
    </dgm:pt>
    <dgm:pt modelId="{2481C9C8-7327-458C-81CE-7CB97A9E9D6F}" type="pres">
      <dgm:prSet presAssocID="{DDCBA5D7-B362-4F6A-BEFC-D835C20E6A5E}" presName="composite" presStyleCnt="0"/>
      <dgm:spPr/>
    </dgm:pt>
    <dgm:pt modelId="{D3473674-4E8E-47E7-A1E8-470B909FF590}" type="pres">
      <dgm:prSet presAssocID="{DDCBA5D7-B362-4F6A-BEFC-D835C20E6A5E}" presName="imgShp" presStyleLbl="fgImgPlace1" presStyleIdx="2" presStyleCnt="3" custLinFactNeighborX="14975" custLinFactNeighborY="15655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92CC943-9311-45FD-9C47-4726CB8B69BF}" type="pres">
      <dgm:prSet presAssocID="{DDCBA5D7-B362-4F6A-BEFC-D835C20E6A5E}" presName="txShp" presStyleLbl="node1" presStyleIdx="2" presStyleCnt="3">
        <dgm:presLayoutVars>
          <dgm:bulletEnabled val="1"/>
        </dgm:presLayoutVars>
      </dgm:prSet>
      <dgm:spPr/>
    </dgm:pt>
  </dgm:ptLst>
  <dgm:cxnLst>
    <dgm:cxn modelId="{B213E40C-038B-42AF-94AC-3242C9012C6A}" type="presOf" srcId="{8510EFE6-656C-4417-89F9-4137D811C54D}" destId="{C847350E-BA73-4A06-9654-D4B19430DF5B}" srcOrd="0" destOrd="0" presId="urn:microsoft.com/office/officeart/2005/8/layout/vList3"/>
    <dgm:cxn modelId="{26E3FB1C-3C23-4620-81AD-41C140C83557}" type="presOf" srcId="{ECEB0FE6-F428-413A-BE11-9A48346EEB50}" destId="{ECFBCBD9-C838-4BFD-8901-11D45C9FA555}" srcOrd="0" destOrd="0" presId="urn:microsoft.com/office/officeart/2005/8/layout/vList3"/>
    <dgm:cxn modelId="{8308DE2E-7F0F-47F6-ABB5-06969676A4B7}" srcId="{8510EFE6-656C-4417-89F9-4137D811C54D}" destId="{ECEB0FE6-F428-413A-BE11-9A48346EEB50}" srcOrd="0" destOrd="0" parTransId="{D482F0BF-4C32-4198-8406-08E573DD0027}" sibTransId="{4DD94C9D-3D77-4318-BB64-8D6E0D3215B1}"/>
    <dgm:cxn modelId="{8FDEFA55-3F28-460B-96E8-3405561D88F3}" srcId="{8510EFE6-656C-4417-89F9-4137D811C54D}" destId="{DDCBA5D7-B362-4F6A-BEFC-D835C20E6A5E}" srcOrd="2" destOrd="0" parTransId="{EA6313D9-6D67-4998-97FF-8B6DD726734A}" sibTransId="{A12EA6AF-88B9-461F-98D1-5B540CC74FB3}"/>
    <dgm:cxn modelId="{EA9492B0-D46E-45B2-B0D3-9C0A5635980B}" srcId="{8510EFE6-656C-4417-89F9-4137D811C54D}" destId="{54F0BCF8-59D4-4D40-9CC2-6D384A412DC6}" srcOrd="1" destOrd="0" parTransId="{9ECEBB13-EC41-4DE1-BC55-2B7A895028B6}" sibTransId="{69A02423-0B8A-47F8-B23A-B4CE6F91E305}"/>
    <dgm:cxn modelId="{00CC67C3-A22E-4694-8A84-AEF69F09B61C}" type="presOf" srcId="{54F0BCF8-59D4-4D40-9CC2-6D384A412DC6}" destId="{29E70B17-A4C4-4537-99AF-100223F15A90}" srcOrd="0" destOrd="0" presId="urn:microsoft.com/office/officeart/2005/8/layout/vList3"/>
    <dgm:cxn modelId="{6EBCC1E8-679D-4650-9376-065567048FFC}" type="presOf" srcId="{DDCBA5D7-B362-4F6A-BEFC-D835C20E6A5E}" destId="{192CC943-9311-45FD-9C47-4726CB8B69BF}" srcOrd="0" destOrd="0" presId="urn:microsoft.com/office/officeart/2005/8/layout/vList3"/>
    <dgm:cxn modelId="{77CB3834-0055-4871-BD7C-8D002CB59C8F}" type="presParOf" srcId="{C847350E-BA73-4A06-9654-D4B19430DF5B}" destId="{9E1B40BA-38D5-4119-BE42-9BD1EE3ED520}" srcOrd="0" destOrd="0" presId="urn:microsoft.com/office/officeart/2005/8/layout/vList3"/>
    <dgm:cxn modelId="{E5DFAD10-3B50-43D1-945D-040210BC8589}" type="presParOf" srcId="{9E1B40BA-38D5-4119-BE42-9BD1EE3ED520}" destId="{E99DD337-6701-44B7-95F6-74EEF11D8B75}" srcOrd="0" destOrd="0" presId="urn:microsoft.com/office/officeart/2005/8/layout/vList3"/>
    <dgm:cxn modelId="{E246A55C-0792-4082-A7C9-107CB86616CD}" type="presParOf" srcId="{9E1B40BA-38D5-4119-BE42-9BD1EE3ED520}" destId="{ECFBCBD9-C838-4BFD-8901-11D45C9FA555}" srcOrd="1" destOrd="0" presId="urn:microsoft.com/office/officeart/2005/8/layout/vList3"/>
    <dgm:cxn modelId="{D383288D-D4B1-49E3-B92F-D975BE41B123}" type="presParOf" srcId="{C847350E-BA73-4A06-9654-D4B19430DF5B}" destId="{B1EF57AD-C7D0-4050-8A72-D771720E7293}" srcOrd="1" destOrd="0" presId="urn:microsoft.com/office/officeart/2005/8/layout/vList3"/>
    <dgm:cxn modelId="{86BC565F-16E6-446B-B09F-90D0971D7F1E}" type="presParOf" srcId="{C847350E-BA73-4A06-9654-D4B19430DF5B}" destId="{7A09525E-2486-4376-880A-BD3A65315A82}" srcOrd="2" destOrd="0" presId="urn:microsoft.com/office/officeart/2005/8/layout/vList3"/>
    <dgm:cxn modelId="{1C0C70D3-5D13-4B02-8D84-644C52A3915E}" type="presParOf" srcId="{7A09525E-2486-4376-880A-BD3A65315A82}" destId="{175CFD11-05E8-4C49-BB97-D487E106F15A}" srcOrd="0" destOrd="0" presId="urn:microsoft.com/office/officeart/2005/8/layout/vList3"/>
    <dgm:cxn modelId="{497C3FCA-E83A-4983-A49E-0575CC72BC7C}" type="presParOf" srcId="{7A09525E-2486-4376-880A-BD3A65315A82}" destId="{29E70B17-A4C4-4537-99AF-100223F15A90}" srcOrd="1" destOrd="0" presId="urn:microsoft.com/office/officeart/2005/8/layout/vList3"/>
    <dgm:cxn modelId="{E2C386F3-ED2F-4A98-8B60-87503D0D070D}" type="presParOf" srcId="{C847350E-BA73-4A06-9654-D4B19430DF5B}" destId="{E3019038-1F9E-4FFF-98BD-37E608768BF9}" srcOrd="3" destOrd="0" presId="urn:microsoft.com/office/officeart/2005/8/layout/vList3"/>
    <dgm:cxn modelId="{3B80458F-08B7-4F34-A56A-890045BD1AE2}" type="presParOf" srcId="{C847350E-BA73-4A06-9654-D4B19430DF5B}" destId="{2481C9C8-7327-458C-81CE-7CB97A9E9D6F}" srcOrd="4" destOrd="0" presId="urn:microsoft.com/office/officeart/2005/8/layout/vList3"/>
    <dgm:cxn modelId="{9DF7D9CE-CA18-43F1-8B7B-F71B711A3D97}" type="presParOf" srcId="{2481C9C8-7327-458C-81CE-7CB97A9E9D6F}" destId="{D3473674-4E8E-47E7-A1E8-470B909FF590}" srcOrd="0" destOrd="0" presId="urn:microsoft.com/office/officeart/2005/8/layout/vList3"/>
    <dgm:cxn modelId="{411F114C-4EDE-4C0B-A74F-2D1EA340E060}" type="presParOf" srcId="{2481C9C8-7327-458C-81CE-7CB97A9E9D6F}" destId="{192CC943-9311-45FD-9C47-4726CB8B69B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BCBD9-C838-4BFD-8901-11D45C9FA555}">
      <dsp:nvSpPr>
        <dsp:cNvPr id="0" name=""/>
        <dsp:cNvSpPr/>
      </dsp:nvSpPr>
      <dsp:spPr>
        <a:xfrm rot="10800000">
          <a:off x="1656395" y="227"/>
          <a:ext cx="5500481" cy="108374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7901" tIns="41910" rIns="78232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/>
            <a:t>PONGRÁCZ, Attila PhD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/>
            <a:t>Dean, Head of </a:t>
          </a:r>
          <a:r>
            <a:rPr lang="hu-HU" sz="1100" kern="1200" dirty="0" err="1"/>
            <a:t>Department</a:t>
          </a:r>
          <a:r>
            <a:rPr lang="hu-HU" sz="1100" kern="1200" dirty="0"/>
            <a:t>, </a:t>
          </a:r>
          <a:r>
            <a:rPr lang="hu-HU" sz="1100" kern="1200" dirty="0" err="1"/>
            <a:t>Programme</a:t>
          </a:r>
          <a:r>
            <a:rPr lang="hu-HU" sz="1100" kern="1200" dirty="0"/>
            <a:t> </a:t>
          </a:r>
          <a:r>
            <a:rPr lang="hu-HU" sz="1100" kern="1200" dirty="0" err="1"/>
            <a:t>Supervisor</a:t>
          </a:r>
          <a:endParaRPr lang="hu-HU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/>
            <a:t>Responsible</a:t>
          </a:r>
          <a:r>
            <a:rPr lang="hu-HU" sz="1100" kern="1200" dirty="0"/>
            <a:t> </a:t>
          </a:r>
          <a:r>
            <a:rPr lang="hu-HU" sz="1100" kern="1200" dirty="0" err="1"/>
            <a:t>for</a:t>
          </a:r>
          <a:r>
            <a:rPr lang="hu-HU" sz="1100" kern="1200" dirty="0"/>
            <a:t>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contents</a:t>
          </a:r>
          <a:r>
            <a:rPr lang="hu-HU" sz="1100" kern="1200" dirty="0"/>
            <a:t> of </a:t>
          </a:r>
          <a:r>
            <a:rPr lang="hu-HU" sz="1100" kern="1200" dirty="0" err="1"/>
            <a:t>the</a:t>
          </a:r>
          <a:r>
            <a:rPr lang="hu-HU" sz="1100" kern="1200" dirty="0"/>
            <a:t> Human </a:t>
          </a:r>
          <a:r>
            <a:rPr lang="hu-HU" sz="1100" kern="1200" dirty="0" err="1"/>
            <a:t>Resource</a:t>
          </a:r>
          <a:r>
            <a:rPr lang="hu-HU" sz="1100" kern="1200" dirty="0"/>
            <a:t> </a:t>
          </a:r>
          <a:r>
            <a:rPr lang="hu-HU" sz="1100" kern="1200" dirty="0" err="1"/>
            <a:t>Counselling</a:t>
          </a:r>
          <a:r>
            <a:rPr lang="hu-HU" sz="1100" kern="1200" dirty="0"/>
            <a:t> MA </a:t>
          </a:r>
          <a:r>
            <a:rPr lang="hu-HU" sz="1100" kern="1200" dirty="0" err="1"/>
            <a:t>programme</a:t>
          </a:r>
          <a:r>
            <a:rPr lang="hu-HU" sz="1100" kern="1200" dirty="0"/>
            <a:t> and management </a:t>
          </a:r>
          <a:r>
            <a:rPr lang="hu-HU" sz="1100" kern="1200" dirty="0" err="1"/>
            <a:t>issues</a:t>
          </a:r>
          <a:endParaRPr lang="hu-HU" sz="11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solidFill>
                <a:srgbClr val="07B9D9">
                  <a:hueOff val="0"/>
                  <a:satOff val="0"/>
                  <a:lumOff val="0"/>
                  <a:alphaOff val="0"/>
                </a:srgbClr>
              </a:solidFill>
              <a:latin typeface="Tahoma"/>
              <a:ea typeface="+mn-ea"/>
              <a:cs typeface="+mn-cs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pongracz.attila@sze.hu</a:t>
          </a:r>
          <a:r>
            <a:rPr lang="hu-HU" sz="1100" kern="1200" dirty="0">
              <a:solidFill>
                <a:srgbClr val="07B9D9">
                  <a:hueOff val="0"/>
                  <a:satOff val="0"/>
                  <a:lumOff val="0"/>
                  <a:alphaOff val="0"/>
                </a:srgbClr>
              </a:solidFill>
              <a:latin typeface="Tahoma"/>
              <a:ea typeface="+mn-ea"/>
              <a:cs typeface="+mn-cs"/>
            </a:rPr>
            <a:t> </a:t>
          </a:r>
        </a:p>
      </dsp:txBody>
      <dsp:txXfrm rot="10800000">
        <a:off x="1927331" y="227"/>
        <a:ext cx="5229545" cy="1083743"/>
      </dsp:txXfrm>
    </dsp:sp>
    <dsp:sp modelId="{E99DD337-6701-44B7-95F6-74EEF11D8B75}">
      <dsp:nvSpPr>
        <dsp:cNvPr id="0" name=""/>
        <dsp:cNvSpPr/>
      </dsp:nvSpPr>
      <dsp:spPr>
        <a:xfrm>
          <a:off x="1114523" y="227"/>
          <a:ext cx="1083743" cy="108374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E70B17-A4C4-4537-99AF-100223F15A90}">
      <dsp:nvSpPr>
        <dsp:cNvPr id="0" name=""/>
        <dsp:cNvSpPr/>
      </dsp:nvSpPr>
      <dsp:spPr>
        <a:xfrm rot="10800000">
          <a:off x="1656395" y="1407475"/>
          <a:ext cx="5500481" cy="108374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7901" tIns="41910" rIns="78232" bIns="4191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/>
            <a:t>RÁKOSI, Szabolcs PhD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/>
            <a:t>Assistant</a:t>
          </a:r>
          <a:r>
            <a:rPr lang="hu-HU" sz="1100" kern="1200" dirty="0"/>
            <a:t> professor, </a:t>
          </a:r>
          <a:r>
            <a:rPr lang="hu-HU" sz="1100" kern="1200" dirty="0" err="1"/>
            <a:t>Programme</a:t>
          </a:r>
          <a:r>
            <a:rPr lang="hu-HU" sz="1100" kern="1200" dirty="0"/>
            <a:t> Mentor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/>
            <a:t>Responsible</a:t>
          </a:r>
          <a:r>
            <a:rPr lang="hu-HU" sz="1100" kern="1200" dirty="0"/>
            <a:t> </a:t>
          </a:r>
          <a:r>
            <a:rPr lang="hu-HU" sz="1100" kern="1200" dirty="0" err="1"/>
            <a:t>for</a:t>
          </a:r>
          <a:r>
            <a:rPr lang="hu-HU" sz="1100" kern="1200" dirty="0"/>
            <a:t>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academic</a:t>
          </a:r>
          <a:r>
            <a:rPr lang="hu-HU" sz="1100" kern="1200" dirty="0"/>
            <a:t> </a:t>
          </a:r>
          <a:r>
            <a:rPr lang="hu-HU" sz="1100" kern="1200" dirty="0" err="1"/>
            <a:t>affairs</a:t>
          </a:r>
          <a:r>
            <a:rPr lang="hu-HU" sz="1100" kern="1200" dirty="0"/>
            <a:t> of </a:t>
          </a:r>
          <a:r>
            <a:rPr lang="hu-HU" sz="1100" kern="1200" dirty="0" err="1"/>
            <a:t>students</a:t>
          </a:r>
          <a:r>
            <a:rPr lang="hu-HU" sz="1100" kern="1200" dirty="0"/>
            <a:t> </a:t>
          </a:r>
          <a:r>
            <a:rPr lang="hu-HU" sz="1100" kern="1200" dirty="0" err="1"/>
            <a:t>participating</a:t>
          </a:r>
          <a:r>
            <a:rPr lang="hu-HU" sz="1100" kern="1200" dirty="0"/>
            <a:t> in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programme</a:t>
          </a:r>
          <a:r>
            <a:rPr lang="hu-HU" sz="1100" kern="1200" dirty="0"/>
            <a:t> and </a:t>
          </a:r>
          <a:r>
            <a:rPr lang="hu-HU" sz="1100" kern="1200" dirty="0" err="1"/>
            <a:t>other</a:t>
          </a:r>
          <a:r>
            <a:rPr lang="hu-HU" sz="1100" kern="1200" dirty="0"/>
            <a:t> </a:t>
          </a:r>
          <a:r>
            <a:rPr lang="hu-HU" sz="1100" kern="1200" dirty="0" err="1"/>
            <a:t>issues</a:t>
          </a:r>
          <a:r>
            <a:rPr lang="hu-HU" sz="1100" kern="1200" dirty="0"/>
            <a:t> </a:t>
          </a:r>
          <a:r>
            <a:rPr lang="hu-HU" sz="1100" kern="1200" dirty="0" err="1"/>
            <a:t>concerning</a:t>
          </a:r>
          <a:r>
            <a:rPr lang="hu-HU" sz="1100" kern="1200" dirty="0"/>
            <a:t> </a:t>
          </a:r>
          <a:r>
            <a:rPr lang="hu-HU" sz="1100" kern="1200" dirty="0" err="1"/>
            <a:t>the</a:t>
          </a:r>
          <a:r>
            <a:rPr lang="hu-HU" sz="1100" kern="1200" dirty="0"/>
            <a:t> </a:t>
          </a:r>
          <a:r>
            <a:rPr lang="hu-HU" sz="1100" kern="1200" dirty="0" err="1"/>
            <a:t>stay</a:t>
          </a:r>
          <a:r>
            <a:rPr lang="hu-HU" sz="1100" kern="1200" dirty="0"/>
            <a:t> of </a:t>
          </a:r>
          <a:r>
            <a:rPr lang="hu-HU" sz="1100" kern="1200" dirty="0" err="1"/>
            <a:t>international</a:t>
          </a:r>
          <a:r>
            <a:rPr lang="hu-HU" sz="1100" kern="1200" dirty="0"/>
            <a:t> </a:t>
          </a:r>
          <a:r>
            <a:rPr lang="hu-HU" sz="1100" kern="1200" dirty="0" err="1"/>
            <a:t>students</a:t>
          </a:r>
          <a:endParaRPr lang="hu-HU" sz="11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latin typeface="Tahoma"/>
              <a:ea typeface="+mn-ea"/>
              <a:cs typeface="+mn-cs"/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rakosi.szabolcs@sze.hu</a:t>
          </a:r>
          <a:r>
            <a:rPr lang="hu-HU" sz="1100" kern="1200" dirty="0">
              <a:latin typeface="Tahoma"/>
              <a:ea typeface="+mn-ea"/>
              <a:cs typeface="+mn-cs"/>
            </a:rPr>
            <a:t>  </a:t>
          </a:r>
          <a:endParaRPr lang="hu-HU" sz="1000" kern="1200" dirty="0">
            <a:latin typeface="Tahoma"/>
            <a:ea typeface="+mn-ea"/>
            <a:cs typeface="+mn-cs"/>
          </a:endParaRPr>
        </a:p>
      </dsp:txBody>
      <dsp:txXfrm rot="10800000">
        <a:off x="1927331" y="1407475"/>
        <a:ext cx="5229545" cy="1083743"/>
      </dsp:txXfrm>
    </dsp:sp>
    <dsp:sp modelId="{175CFD11-05E8-4C49-BB97-D487E106F15A}">
      <dsp:nvSpPr>
        <dsp:cNvPr id="0" name=""/>
        <dsp:cNvSpPr/>
      </dsp:nvSpPr>
      <dsp:spPr>
        <a:xfrm>
          <a:off x="1114523" y="1407475"/>
          <a:ext cx="1083743" cy="108374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2CC943-9311-45FD-9C47-4726CB8B69BF}">
      <dsp:nvSpPr>
        <dsp:cNvPr id="0" name=""/>
        <dsp:cNvSpPr/>
      </dsp:nvSpPr>
      <dsp:spPr>
        <a:xfrm rot="10800000">
          <a:off x="1656395" y="2814724"/>
          <a:ext cx="5500481" cy="108374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7901" tIns="41910" rIns="78232" bIns="4191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latin typeface="+mn-lt"/>
            </a:rPr>
            <a:t>VAS, Alexandra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>
              <a:latin typeface="+mn-lt"/>
            </a:rPr>
            <a:t>Administrative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assistant</a:t>
          </a:r>
          <a:endParaRPr lang="hu-HU" sz="1100" kern="1200" dirty="0">
            <a:latin typeface="+mn-lt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 err="1">
              <a:latin typeface="+mn-lt"/>
            </a:rPr>
            <a:t>Responsible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for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administrative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issues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related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to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the</a:t>
          </a:r>
          <a:r>
            <a:rPr lang="hu-HU" sz="1100" kern="1200" dirty="0">
              <a:latin typeface="+mn-lt"/>
            </a:rPr>
            <a:t> </a:t>
          </a:r>
          <a:r>
            <a:rPr lang="hu-HU" sz="1100" kern="1200" dirty="0" err="1">
              <a:latin typeface="+mn-lt"/>
            </a:rPr>
            <a:t>programme</a:t>
          </a:r>
          <a:endParaRPr lang="hu-HU" sz="1100" kern="1200" dirty="0">
            <a:latin typeface="+mn-lt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latin typeface="+mn-lt"/>
            </a:rPr>
            <a:t>Office: AK1_1412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kern="1200" dirty="0">
              <a:solidFill>
                <a:srgbClr val="07B9D9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vas.alexandra@sze.hu</a:t>
          </a:r>
          <a:endParaRPr lang="hu-HU" sz="1200" kern="1200" dirty="0"/>
        </a:p>
      </dsp:txBody>
      <dsp:txXfrm rot="10800000">
        <a:off x="1927331" y="2814724"/>
        <a:ext cx="5229545" cy="1083743"/>
      </dsp:txXfrm>
    </dsp:sp>
    <dsp:sp modelId="{D3473674-4E8E-47E7-A1E8-470B909FF590}">
      <dsp:nvSpPr>
        <dsp:cNvPr id="0" name=""/>
        <dsp:cNvSpPr/>
      </dsp:nvSpPr>
      <dsp:spPr>
        <a:xfrm>
          <a:off x="1276814" y="2814951"/>
          <a:ext cx="1083743" cy="1083743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14E10-1E38-4259-BA37-DC9FEB480167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6F0F3-BC0D-458A-B43C-DDB2FCED39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4815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B803637-1D47-274F-8497-BC802DC345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034E50-7B58-A948-AD6C-AE9FE31ED67F}"/>
              </a:ext>
            </a:extLst>
          </p:cNvPr>
          <p:cNvSpPr/>
          <p:nvPr userDrawn="1"/>
        </p:nvSpPr>
        <p:spPr>
          <a:xfrm>
            <a:off x="576336" y="4610437"/>
            <a:ext cx="340990" cy="24300"/>
          </a:xfrm>
          <a:prstGeom prst="rect">
            <a:avLst/>
          </a:prstGeom>
          <a:solidFill>
            <a:srgbClr val="07B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21B7FD-35D1-8348-B436-AC623EB089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076" y="1711541"/>
            <a:ext cx="3106394" cy="43235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5. FEJEZET</a:t>
            </a:r>
            <a:endParaRPr lang="hu-HU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79C360F-E1FF-4D43-B9AD-787DBD4E94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552" y="2170596"/>
            <a:ext cx="3106394" cy="31929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50" b="1">
                <a:solidFill>
                  <a:srgbClr val="24294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CÍM</a:t>
            </a:r>
            <a:endParaRPr lang="hu-HU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FF20AD0-558E-7443-96ED-90406BA6AB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554" y="2625756"/>
            <a:ext cx="3888989" cy="4387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FontTx/>
              <a:buNone/>
              <a:defRPr sz="975" b="0">
                <a:solidFill>
                  <a:srgbClr val="414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minulparit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incia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inum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</a:t>
            </a:r>
            <a:endParaRPr lang="fr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laspele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ssunt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dit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750C19-DBEE-FA4D-A044-D38BF8313CCF}"/>
              </a:ext>
            </a:extLst>
          </p:cNvPr>
          <p:cNvSpPr/>
          <p:nvPr userDrawn="1"/>
        </p:nvSpPr>
        <p:spPr>
          <a:xfrm>
            <a:off x="494740" y="4696376"/>
            <a:ext cx="314510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2961085" algn="ctr"/>
                <a:tab pos="6096000" algn="r"/>
                <a:tab pos="6586538" algn="r"/>
              </a:tabLst>
              <a:defRPr/>
            </a:pPr>
            <a:fld id="{2A605FED-7AC8-4412-BF98-CCE815642EF6}" type="slidenum">
              <a:rPr lang="de-DE" sz="675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2961085" algn="ctr"/>
                  <a:tab pos="6096000" algn="r"/>
                  <a:tab pos="6586538" algn="r"/>
                </a:tabLst>
                <a:defRPr/>
              </a:pPr>
              <a:t>‹#›</a:t>
            </a:fld>
            <a:endParaRPr lang="en-GB" sz="675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lose up of a mans face&#10;&#10;Description automatically generated">
            <a:extLst>
              <a:ext uri="{FF2B5EF4-FFF2-40B4-BE49-F238E27FC236}">
                <a16:creationId xmlns:a16="http://schemas.microsoft.com/office/drawing/2014/main" id="{2E651347-27D6-2E4A-9206-9E4A102DE8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2868BE9-08AA-5644-B837-B48D3045CD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076" y="1711541"/>
            <a:ext cx="3106394" cy="43235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5. FEJEZET</a:t>
            </a:r>
            <a:endParaRPr lang="hu-HU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C74A9132-7A74-7144-86BC-DCFB3890BA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552" y="2170596"/>
            <a:ext cx="3106394" cy="31929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50" b="1">
                <a:solidFill>
                  <a:srgbClr val="24294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CÍM</a:t>
            </a:r>
            <a:endParaRPr lang="hu-HU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4CDDC839-0056-F440-AE1E-3E3908D239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554" y="2625756"/>
            <a:ext cx="3888989" cy="4387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50"/>
              </a:spcBef>
              <a:buFontTx/>
              <a:buNone/>
              <a:defRPr sz="975" b="0">
                <a:solidFill>
                  <a:srgbClr val="414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minulparit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incia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inum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</a:t>
            </a:r>
            <a:endParaRPr lang="fr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laspele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ssunt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dit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D0C689A-C956-7D4B-BE30-5C380E6486BB}"/>
              </a:ext>
            </a:extLst>
          </p:cNvPr>
          <p:cNvGrpSpPr/>
          <p:nvPr userDrawn="1"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2E6147F-F70E-9B47-9454-38C0D0435566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053">
                <a:solidFill>
                  <a:srgbClr val="4AAB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BA6A72-D198-0247-8B78-01D9DB1BA541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675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ET IS ET QUIA DOLENT ES ALICID QUASPED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C52AE7E-2419-7845-BB79-DC9AC1A825CA}"/>
              </a:ext>
            </a:extLst>
          </p:cNvPr>
          <p:cNvSpPr/>
          <p:nvPr userDrawn="1"/>
        </p:nvSpPr>
        <p:spPr>
          <a:xfrm>
            <a:off x="494740" y="4696376"/>
            <a:ext cx="314510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2961085" algn="ctr"/>
                <a:tab pos="6096000" algn="r"/>
                <a:tab pos="6586538" algn="r"/>
              </a:tabLst>
              <a:defRPr/>
            </a:pPr>
            <a:fld id="{2A605FED-7AC8-4412-BF98-CCE815642EF6}" type="slidenum">
              <a:rPr lang="de-DE" sz="675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2961085" algn="ctr"/>
                  <a:tab pos="6096000" algn="r"/>
                  <a:tab pos="6586538" algn="r"/>
                </a:tabLst>
                <a:defRPr/>
              </a:pPr>
              <a:t>‹#›</a:t>
            </a:fld>
            <a:endParaRPr lang="en-GB" sz="675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9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EBC21FB5-3A53-924D-8B92-AFD4B49060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A6EA9CC-947F-8944-8973-5B0AEDB14C7D}"/>
              </a:ext>
            </a:extLst>
          </p:cNvPr>
          <p:cNvSpPr/>
          <p:nvPr userDrawn="1"/>
        </p:nvSpPr>
        <p:spPr>
          <a:xfrm>
            <a:off x="632518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CD2CAC-4B8D-C64A-B978-9CBE39710006}"/>
              </a:ext>
            </a:extLst>
          </p:cNvPr>
          <p:cNvSpPr/>
          <p:nvPr userDrawn="1"/>
        </p:nvSpPr>
        <p:spPr>
          <a:xfrm>
            <a:off x="3323986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A3E143-149B-9B48-82B7-E7858EC9C991}"/>
              </a:ext>
            </a:extLst>
          </p:cNvPr>
          <p:cNvSpPr/>
          <p:nvPr userDrawn="1"/>
        </p:nvSpPr>
        <p:spPr>
          <a:xfrm>
            <a:off x="6045813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A701C30-097B-3847-B6D9-7841E3B4F5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335" y="2125422"/>
            <a:ext cx="2631476" cy="22815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None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62800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71335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79868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88402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825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86938D0E-9139-F04D-A69A-5D5ECADD5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21378" y="2125422"/>
            <a:ext cx="2631476" cy="2287307"/>
          </a:xfrm>
          <a:prstGeom prst="rect">
            <a:avLst/>
          </a:prstGeom>
        </p:spPr>
        <p:txBody>
          <a:bodyPr/>
          <a:lstStyle>
            <a:lvl1pPr marL="128588" indent="-128588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62800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71335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79868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88402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825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B0B2E90F-CFF8-6747-BAD8-4C78DB5A2D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2422" y="2125422"/>
            <a:ext cx="2631476" cy="2287307"/>
          </a:xfrm>
          <a:prstGeom prst="rect">
            <a:avLst/>
          </a:prstGeom>
        </p:spPr>
        <p:txBody>
          <a:bodyPr/>
          <a:lstStyle>
            <a:lvl1pPr marL="128588" indent="-128588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62800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71335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79868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88402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825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ED93D94-E037-6A4C-82F5-E84D0E07A2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610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60D01A5A-9C74-224C-9871-3E32868AA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610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1C0F7425-DF56-2946-9BED-D7F93AF72B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28873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032F1B1-EA55-564E-B980-DFD84B234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8873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2A020BD1-3B9A-8144-97B3-3BED27BD36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22422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CB5EB1BD-973D-0F49-9406-7311641045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22422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D80109-8A88-CB41-9D04-63D7B701ED2C}"/>
              </a:ext>
            </a:extLst>
          </p:cNvPr>
          <p:cNvGrpSpPr/>
          <p:nvPr userDrawn="1"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B1C176B-0018-6445-B955-6B7C39A9268B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053">
                <a:solidFill>
                  <a:srgbClr val="4AABC8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C7037A-994C-0C4E-B381-979B4A2FF02F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675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ET IS ET QUIA DOLENT ES ALICID QUASPED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D300421-81F5-C04F-A31F-2AC26744AC89}"/>
              </a:ext>
            </a:extLst>
          </p:cNvPr>
          <p:cNvSpPr/>
          <p:nvPr userDrawn="1"/>
        </p:nvSpPr>
        <p:spPr>
          <a:xfrm>
            <a:off x="494740" y="4696376"/>
            <a:ext cx="314510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2961085" algn="ctr"/>
                <a:tab pos="6096000" algn="r"/>
                <a:tab pos="6586538" algn="r"/>
              </a:tabLst>
              <a:defRPr/>
            </a:pPr>
            <a:fld id="{2A605FED-7AC8-4412-BF98-CCE815642EF6}" type="slidenum">
              <a:rPr lang="de-DE" sz="675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2961085" algn="ctr"/>
                  <a:tab pos="6096000" algn="r"/>
                  <a:tab pos="6586538" algn="r"/>
                </a:tabLst>
                <a:defRPr/>
              </a:pPr>
              <a:t>‹#›</a:t>
            </a:fld>
            <a:endParaRPr lang="en-GB" sz="675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Csoportba foglalás 3"/>
          <p:cNvGrpSpPr/>
          <p:nvPr userDrawn="1"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8" name="Téglalap 7"/>
            <p:cNvSpPr/>
            <p:nvPr userDrawn="1"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27" name="Kép 2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15" y="300748"/>
              <a:ext cx="1388941" cy="424196"/>
            </a:xfrm>
            <a:prstGeom prst="rect">
              <a:avLst/>
            </a:prstGeom>
          </p:spPr>
        </p:pic>
      </p:grpSp>
      <p:sp>
        <p:nvSpPr>
          <p:cNvPr id="28" name="Téglalap 27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27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1C4D658D-C99F-8043-9597-5D0DFA2394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C7B163D-42F0-EC4D-878F-E908972E6C39}"/>
              </a:ext>
            </a:extLst>
          </p:cNvPr>
          <p:cNvSpPr/>
          <p:nvPr userDrawn="1"/>
        </p:nvSpPr>
        <p:spPr>
          <a:xfrm>
            <a:off x="632518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F5B9D5-F1C8-1145-9335-77779F8D10C3}"/>
              </a:ext>
            </a:extLst>
          </p:cNvPr>
          <p:cNvSpPr/>
          <p:nvPr userDrawn="1"/>
        </p:nvSpPr>
        <p:spPr>
          <a:xfrm>
            <a:off x="3323986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73BBEE-19E9-3E47-913B-B2E842D6E815}"/>
              </a:ext>
            </a:extLst>
          </p:cNvPr>
          <p:cNvSpPr/>
          <p:nvPr userDrawn="1"/>
        </p:nvSpPr>
        <p:spPr>
          <a:xfrm>
            <a:off x="6045813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A480D1D7-BBAD-2A40-8341-E9F4E22ED0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7335" y="2125422"/>
            <a:ext cx="2631476" cy="22815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None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62800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71335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79868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88402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825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B2821C1A-61E9-4441-B431-F05872DC28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21378" y="2125422"/>
            <a:ext cx="2631476" cy="2287307"/>
          </a:xfrm>
          <a:prstGeom prst="rect">
            <a:avLst/>
          </a:prstGeom>
        </p:spPr>
        <p:txBody>
          <a:bodyPr/>
          <a:lstStyle>
            <a:lvl1pPr marL="128588" indent="-128588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62800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71335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79868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88402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825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B52D765E-93ED-6049-A2C0-8C6697D76A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2422" y="2125422"/>
            <a:ext cx="2631476" cy="2287307"/>
          </a:xfrm>
          <a:prstGeom prst="rect">
            <a:avLst/>
          </a:prstGeom>
        </p:spPr>
        <p:txBody>
          <a:bodyPr/>
          <a:lstStyle>
            <a:lvl1pPr marL="128588" indent="-128588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62800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771335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79868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88402" indent="-154268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825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825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825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Text Placeholder 37">
            <a:extLst>
              <a:ext uri="{FF2B5EF4-FFF2-40B4-BE49-F238E27FC236}">
                <a16:creationId xmlns:a16="http://schemas.microsoft.com/office/drawing/2014/main" id="{00C5021D-0A66-D544-92C2-DD6EB30483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610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0" name="Text Placeholder 37">
            <a:extLst>
              <a:ext uri="{FF2B5EF4-FFF2-40B4-BE49-F238E27FC236}">
                <a16:creationId xmlns:a16="http://schemas.microsoft.com/office/drawing/2014/main" id="{2145BF33-D285-064F-8C49-D43D175CDC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610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31" name="Text Placeholder 37">
            <a:extLst>
              <a:ext uri="{FF2B5EF4-FFF2-40B4-BE49-F238E27FC236}">
                <a16:creationId xmlns:a16="http://schemas.microsoft.com/office/drawing/2014/main" id="{3962D0BA-601E-744D-85C1-8A8CC7273A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28873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AA645485-9011-7E4C-AFF9-788E43E598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8873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D6C9F40D-44A2-B444-9A15-C8E7B6B289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22422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8FDAE188-7775-A14B-B88E-857368E262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22422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DB028E0-B2E0-C742-90E5-EA6B1D72E7A0}"/>
              </a:ext>
            </a:extLst>
          </p:cNvPr>
          <p:cNvGrpSpPr/>
          <p:nvPr userDrawn="1"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3B38D01-33E0-2043-8619-3643AD99F9DB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053">
                <a:solidFill>
                  <a:srgbClr val="4AABC8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13DF78-935E-734B-9A12-291EBBE0861B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675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ET IS ET QUIA DOLENT ES ALICID QUASPED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77194A94-DE71-B546-BBC2-2726D95B1D6E}"/>
              </a:ext>
            </a:extLst>
          </p:cNvPr>
          <p:cNvSpPr/>
          <p:nvPr userDrawn="1"/>
        </p:nvSpPr>
        <p:spPr>
          <a:xfrm>
            <a:off x="494740" y="4696376"/>
            <a:ext cx="314510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2961085" algn="ctr"/>
                <a:tab pos="6096000" algn="r"/>
                <a:tab pos="6586538" algn="r"/>
              </a:tabLst>
              <a:defRPr/>
            </a:pPr>
            <a:fld id="{2A605FED-7AC8-4412-BF98-CCE815642EF6}" type="slidenum">
              <a:rPr lang="de-DE" sz="675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2961085" algn="ctr"/>
                  <a:tab pos="6096000" algn="r"/>
                  <a:tab pos="6586538" algn="r"/>
                </a:tabLst>
                <a:defRPr/>
              </a:pPr>
              <a:t>‹#›</a:t>
            </a:fld>
            <a:endParaRPr lang="en-GB" sz="675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5" name="Csoportba foglalás 34"/>
          <p:cNvGrpSpPr/>
          <p:nvPr userDrawn="1"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36" name="Téglalap 35"/>
            <p:cNvSpPr/>
            <p:nvPr userDrawn="1"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38" name="Kép 3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15" y="300748"/>
              <a:ext cx="1388941" cy="424196"/>
            </a:xfrm>
            <a:prstGeom prst="rect">
              <a:avLst/>
            </a:prstGeom>
          </p:spPr>
        </p:pic>
      </p:grpSp>
      <p:sp>
        <p:nvSpPr>
          <p:cNvPr id="39" name="Téglalap 38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4332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C871F4BA-5823-F641-899D-BC101B4EF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AA580AF-85AB-B44E-8D6B-D5CFFB9BE293}"/>
              </a:ext>
            </a:extLst>
          </p:cNvPr>
          <p:cNvSpPr/>
          <p:nvPr userDrawn="1"/>
        </p:nvSpPr>
        <p:spPr>
          <a:xfrm>
            <a:off x="576336" y="4610437"/>
            <a:ext cx="340990" cy="24300"/>
          </a:xfrm>
          <a:prstGeom prst="rect">
            <a:avLst/>
          </a:prstGeom>
          <a:solidFill>
            <a:srgbClr val="07B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53">
              <a:solidFill>
                <a:srgbClr val="4AABC8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75F68C-CA3E-5A40-A628-0E84970A3B49}"/>
              </a:ext>
            </a:extLst>
          </p:cNvPr>
          <p:cNvSpPr/>
          <p:nvPr userDrawn="1"/>
        </p:nvSpPr>
        <p:spPr>
          <a:xfrm>
            <a:off x="494740" y="4696376"/>
            <a:ext cx="314510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2961085" algn="ctr"/>
                <a:tab pos="6096000" algn="r"/>
                <a:tab pos="6586538" algn="r"/>
              </a:tabLst>
              <a:defRPr/>
            </a:pPr>
            <a:fld id="{2A605FED-7AC8-4412-BF98-CCE815642EF6}" type="slidenum">
              <a:rPr lang="de-DE" sz="675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2961085" algn="ctr"/>
                  <a:tab pos="6096000" algn="r"/>
                  <a:tab pos="6586538" algn="r"/>
                </a:tabLst>
                <a:defRPr/>
              </a:pPr>
              <a:t>‹#›</a:t>
            </a:fld>
            <a:endParaRPr lang="en-GB" sz="675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747683F-C18C-7E42-BB4A-134FF4A2C5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761" y="1043478"/>
            <a:ext cx="8171953" cy="6205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LENT MINULPARIT, QUE INCIA IL INUM CUS LASPELE </a:t>
            </a:r>
            <a:b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</a:br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 UT DIT LAUT OFFIC TEM QUIS ET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735B8E49-77FC-0247-A5DE-A4E146F14D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0637" y="1709318"/>
            <a:ext cx="8198700" cy="302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Ihicae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nos et lant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oditatur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exernatur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serit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ende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feratium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asperatio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ilicatem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quo et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dolorpo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ssectia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consece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scipsa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labore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re.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B923BB7C-6C46-7346-AAFE-828484F96A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0636" y="2233823"/>
            <a:ext cx="8304873" cy="529548"/>
          </a:xfrm>
          <a:prstGeom prst="rect">
            <a:avLst/>
          </a:prstGeom>
        </p:spPr>
        <p:txBody>
          <a:bodyPr/>
          <a:lstStyle>
            <a:lvl1pPr marL="0" marR="0" indent="0" algn="just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88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0" marR="0" lvl="0" indent="0" algn="just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atur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comnimi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nctiusae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Et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officia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erchili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tatent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nesed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voles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quaecto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dem. Unt,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moles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velendanditi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alitame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cusciti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molorepudio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volorereris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omnihilique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quisquaepedi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excearum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cum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senia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consequam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natet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eturibus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:</a:t>
            </a:r>
            <a:endParaRPr lang="hu-HU" sz="750" dirty="0"/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96A9F4EF-1835-424F-B09D-D3D3688AA6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386" y="3830949"/>
            <a:ext cx="8291123" cy="529548"/>
          </a:xfrm>
          <a:prstGeom prst="rect">
            <a:avLst/>
          </a:prstGeom>
        </p:spPr>
        <p:txBody>
          <a:bodyPr/>
          <a:lstStyle>
            <a:lvl1pPr marL="0" marR="0" indent="0" algn="just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Ullisque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Quisitibus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Laciliqui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alitior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aditam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rectotatur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asperundist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coriosae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porpore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comnistilique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iatemped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utatibus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pla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bereri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omnimil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totatiisint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utemporum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C742EE3C-01DB-754B-B35F-7439E623D5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7512" y="2838522"/>
            <a:ext cx="8304725" cy="882953"/>
          </a:xfrm>
          <a:prstGeom prst="rect">
            <a:avLst/>
          </a:prstGeom>
        </p:spPr>
        <p:txBody>
          <a:bodyPr/>
          <a:lstStyle>
            <a:lvl1pPr marL="128588" indent="-128588">
              <a:buClr>
                <a:schemeClr val="tx1"/>
              </a:buClr>
              <a:buFont typeface="Wingdings" pitchFamily="2" charset="2"/>
              <a:buChar char="§"/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Laspele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Equod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mosapid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itaquo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aborentur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tiundandae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inum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deliaspit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illati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corecepudae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 is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alasped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viduntem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Busci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occusaperro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net est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sequate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caturem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dus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escit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autem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millaboresci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rehendelent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reperfe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rnatem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nonsequas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Nem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sinvelitas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doloreptat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Cerisit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expellanto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beataep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tatesti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soluptatet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ommodiciaero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quiasperest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cumquia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simendel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everat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illectis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doloreiunt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grpSp>
        <p:nvGrpSpPr>
          <p:cNvPr id="27" name="Csoportba foglalás 26"/>
          <p:cNvGrpSpPr/>
          <p:nvPr userDrawn="1"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28" name="Téglalap 27"/>
            <p:cNvSpPr/>
            <p:nvPr userDrawn="1"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29" name="Kép 2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15" y="300748"/>
              <a:ext cx="1388941" cy="424196"/>
            </a:xfrm>
            <a:prstGeom prst="rect">
              <a:avLst/>
            </a:prstGeom>
          </p:spPr>
        </p:pic>
      </p:grpSp>
      <p:sp>
        <p:nvSpPr>
          <p:cNvPr id="30" name="Téglalap 29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7778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2956DD0-0C9F-6245-882C-CDD2EBAD29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439D5A-C074-DD4C-8B5F-F791314414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761" y="1043478"/>
            <a:ext cx="8171953" cy="6205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LENT MINULPARIT, QUE INCIA IL INUM CUS LASPELE </a:t>
            </a:r>
            <a:b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</a:br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 UT DIT LAUT OFFIC TEM QUIS ET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2D9ABDE-ECA0-6549-BAAE-BDE00AAEE1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0637" y="1709318"/>
            <a:ext cx="8198700" cy="3026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 sz="675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Ihicae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nos et lant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oditatur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exernatur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serit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ende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feratium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asperatio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ilicatem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quo et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dolorpo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ssectia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consece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scipsa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labore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re.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8CECE3E3-E02E-AF4E-B030-B35A0A4E9C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0636" y="2233823"/>
            <a:ext cx="8304873" cy="529548"/>
          </a:xfrm>
          <a:prstGeom prst="rect">
            <a:avLst/>
          </a:prstGeom>
        </p:spPr>
        <p:txBody>
          <a:bodyPr/>
          <a:lstStyle>
            <a:lvl1pPr marL="0" marR="0" indent="0" algn="just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88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0" marR="0" lvl="0" indent="0" algn="just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atur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comnimi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nctiusae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Et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officia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erchili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tatent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nesed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voles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quaecto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dem. Unt,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moles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velendanditi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alitame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cusciti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molorepudio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volorereris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omnihilique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quisquaepedi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excearum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cum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senia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consequam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late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natet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75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eturibus</a:t>
            </a:r>
            <a:r>
              <a:rPr lang="hu-HU" sz="75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:</a:t>
            </a:r>
            <a:endParaRPr lang="hu-HU" sz="750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AA489463-EB7E-2045-A23A-CD79B57907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386" y="3830949"/>
            <a:ext cx="8291123" cy="529548"/>
          </a:xfrm>
          <a:prstGeom prst="rect">
            <a:avLst/>
          </a:prstGeom>
        </p:spPr>
        <p:txBody>
          <a:bodyPr/>
          <a:lstStyle>
            <a:lvl1pPr marL="0" marR="0" indent="0" algn="just" defTabSz="5349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Ullisque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Quisitibus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Laciliqui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alitior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aditam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rectotatur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asperundist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coriosae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porpore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comnistilique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iatemped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utatibus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pla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bereri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omnimil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totatiisint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utemporum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2BF2AD9D-22FB-EA48-9774-D0D8214AB3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7512" y="2838522"/>
            <a:ext cx="8304725" cy="882953"/>
          </a:xfrm>
          <a:prstGeom prst="rect">
            <a:avLst/>
          </a:prstGeom>
        </p:spPr>
        <p:txBody>
          <a:bodyPr/>
          <a:lstStyle>
            <a:lvl1pPr marL="128588" indent="-128588">
              <a:buClr>
                <a:schemeClr val="tx1"/>
              </a:buClr>
              <a:buFont typeface="Wingdings" pitchFamily="2" charset="2"/>
              <a:buChar char="§"/>
              <a:defRPr sz="7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Laspele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Equod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mosapid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itaquo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aborentur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tiundandae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inum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deliaspit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illati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corecepudae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 is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alasped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viduntem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Busci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occusaperro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net est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sequate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caturem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dus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escit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autem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millaboresci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rehendelent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reperfe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rnatem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nonsequas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Nem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sinvelitas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doloreptat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Cerisit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expellanto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beataep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tatesti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soluptatet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ommodiciaero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quiasperest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cumquia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simendel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everat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illectis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doloreiunt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C04246-8DF0-DE47-B3E6-48C437140BB2}"/>
              </a:ext>
            </a:extLst>
          </p:cNvPr>
          <p:cNvGrpSpPr/>
          <p:nvPr userDrawn="1"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8D988F-DCC6-934E-B738-0A3C1538460D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053">
                <a:solidFill>
                  <a:srgbClr val="4AABC8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F86DE79-42D9-A047-A572-23923C909C77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675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ET IS ET QUIA DOLENT ES ALICID QUASPED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49507A4-ED69-0346-ABCF-83A6C1745E50}"/>
              </a:ext>
            </a:extLst>
          </p:cNvPr>
          <p:cNvSpPr/>
          <p:nvPr userDrawn="1"/>
        </p:nvSpPr>
        <p:spPr>
          <a:xfrm>
            <a:off x="494740" y="4696376"/>
            <a:ext cx="314510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2961085" algn="ctr"/>
                <a:tab pos="6096000" algn="r"/>
                <a:tab pos="6586538" algn="r"/>
              </a:tabLst>
              <a:defRPr/>
            </a:pPr>
            <a:fld id="{2A605FED-7AC8-4412-BF98-CCE815642EF6}" type="slidenum">
              <a:rPr lang="de-DE" sz="675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2961085" algn="ctr"/>
                  <a:tab pos="6096000" algn="r"/>
                  <a:tab pos="6586538" algn="r"/>
                </a:tabLst>
                <a:defRPr/>
              </a:pPr>
              <a:t>‹#›</a:t>
            </a:fld>
            <a:endParaRPr lang="en-GB" sz="675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7" name="Csoportba foglalás 26"/>
          <p:cNvGrpSpPr/>
          <p:nvPr userDrawn="1"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28" name="Téglalap 27"/>
            <p:cNvSpPr/>
            <p:nvPr userDrawn="1"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29" name="Kép 2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15" y="300748"/>
              <a:ext cx="1388941" cy="424196"/>
            </a:xfrm>
            <a:prstGeom prst="rect">
              <a:avLst/>
            </a:prstGeom>
          </p:spPr>
        </p:pic>
      </p:grpSp>
      <p:sp>
        <p:nvSpPr>
          <p:cNvPr id="30" name="Téglalap 29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0270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4BC887C-ABF1-B649-87E7-1DE36ECBE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37">
            <a:extLst>
              <a:ext uri="{FF2B5EF4-FFF2-40B4-BE49-F238E27FC236}">
                <a16:creationId xmlns:a16="http://schemas.microsoft.com/office/drawing/2014/main" id="{507253E3-3CA3-3346-A208-2D54D4FD55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4985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8CE5FC3-69AF-DA4E-8C27-A5F45B917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4985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DBFB32D-7443-AD44-910E-1EEDB40724F5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39486" y="1769270"/>
            <a:ext cx="8643256" cy="29170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  <p:grpSp>
        <p:nvGrpSpPr>
          <p:cNvPr id="13" name="Csoportba foglalás 12"/>
          <p:cNvGrpSpPr/>
          <p:nvPr userDrawn="1"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14" name="Téglalap 13"/>
            <p:cNvSpPr/>
            <p:nvPr userDrawn="1"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5" name="Kép 1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15" y="300748"/>
              <a:ext cx="1388941" cy="424196"/>
            </a:xfrm>
            <a:prstGeom prst="rect">
              <a:avLst/>
            </a:prstGeom>
          </p:spPr>
        </p:pic>
      </p:grpSp>
      <p:sp>
        <p:nvSpPr>
          <p:cNvPr id="16" name="Téglalap 15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581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B91114A-335F-7940-B9A0-64FDDA4A34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37">
            <a:extLst>
              <a:ext uri="{FF2B5EF4-FFF2-40B4-BE49-F238E27FC236}">
                <a16:creationId xmlns:a16="http://schemas.microsoft.com/office/drawing/2014/main" id="{507253E3-3CA3-3346-A208-2D54D4FD55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4985" y="1317226"/>
            <a:ext cx="2645686" cy="2870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13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8CE5FC3-69AF-DA4E-8C27-A5F45B917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4985" y="1121418"/>
            <a:ext cx="2645686" cy="1714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88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08533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1706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925601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DBFB32D-7443-AD44-910E-1EEDB40724F5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39486" y="1769270"/>
            <a:ext cx="8643256" cy="29170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  <p:grpSp>
        <p:nvGrpSpPr>
          <p:cNvPr id="13" name="Csoportba foglalás 12"/>
          <p:cNvGrpSpPr/>
          <p:nvPr userDrawn="1"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14" name="Téglalap 13"/>
            <p:cNvSpPr/>
            <p:nvPr userDrawn="1"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5" name="Kép 1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15" y="300748"/>
              <a:ext cx="1388941" cy="424196"/>
            </a:xfrm>
            <a:prstGeom prst="rect">
              <a:avLst/>
            </a:prstGeom>
          </p:spPr>
        </p:pic>
      </p:grpSp>
      <p:sp>
        <p:nvSpPr>
          <p:cNvPr id="16" name="Téglalap 15">
            <a:extLst>
              <a:ext uri="{FF2B5EF4-FFF2-40B4-BE49-F238E27FC236}">
                <a16:creationId xmlns:a16="http://schemas.microsoft.com/office/drawing/2014/main" id="{50BDFEC9-9584-FD79-8872-15AA23743175}"/>
              </a:ext>
            </a:extLst>
          </p:cNvPr>
          <p:cNvSpPr/>
          <p:nvPr userDrawn="1"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CB0A62B8-AA23-1A71-C6B1-2DFD28BC8FA5}"/>
              </a:ext>
            </a:extLst>
          </p:cNvPr>
          <p:cNvSpPr/>
          <p:nvPr userDrawn="1"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2A8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360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29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8" r:id="rId3"/>
    <p:sldLayoutId id="2147483684" r:id="rId4"/>
    <p:sldLayoutId id="2147483682" r:id="rId5"/>
    <p:sldLayoutId id="2147483685" r:id="rId6"/>
    <p:sldLayoutId id="2147483679" r:id="rId7"/>
    <p:sldLayoutId id="2147483686" r:id="rId8"/>
  </p:sldLayoutIdLst>
  <p:txStyles>
    <p:titleStyle>
      <a:lvl1pPr algn="l" defTabSz="617068" rtl="0" eaLnBrk="1" latinLnBrk="0" hangingPunct="1">
        <a:lnSpc>
          <a:spcPct val="90000"/>
        </a:lnSpc>
        <a:spcBef>
          <a:spcPct val="0"/>
        </a:spcBef>
        <a:buNone/>
        <a:defRPr sz="29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268" indent="-154268" algn="l" defTabSz="617068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800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335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8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402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6936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469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004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2536" indent="-154268" algn="l" defTabSz="617068" rtl="0" eaLnBrk="1" latinLnBrk="0" hangingPunct="1">
        <a:lnSpc>
          <a:spcPct val="90000"/>
        </a:lnSpc>
        <a:spcBef>
          <a:spcPts val="337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534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068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601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136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2668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203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59736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270" algn="l" defTabSz="617068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511" userDrawn="1">
          <p15:clr>
            <a:srgbClr val="F26B43"/>
          </p15:clr>
        </p15:guide>
        <p15:guide id="2" pos="3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facebook.com/tekaettere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Pongracz.attila@sze.hu" TargetMode="External"/><Relationship Id="rId2" Type="http://schemas.openxmlformats.org/officeDocument/2006/relationships/hyperlink" Target="mailto:Rakosi.szabolcs@sze.hu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EF33A8C-9297-814B-AD7B-5F45206C95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075" y="1927720"/>
            <a:ext cx="5030276" cy="432359"/>
          </a:xfrm>
        </p:spPr>
        <p:txBody>
          <a:bodyPr/>
          <a:lstStyle/>
          <a:p>
            <a:r>
              <a:rPr lang="hu-HU" sz="2000" dirty="0"/>
              <a:t>ORIENTATION FOR F</a:t>
            </a:r>
            <a:r>
              <a:rPr lang="en-US" sz="2000" dirty="0"/>
              <a:t>IRST-YEAR HUMAN RESOURCE COUNSELLING MA STUDENTS</a:t>
            </a:r>
            <a:endParaRPr lang="hu-HU" sz="2000" dirty="0"/>
          </a:p>
          <a:p>
            <a:endParaRPr lang="hu-HU" sz="2000" dirty="0"/>
          </a:p>
          <a:p>
            <a:endParaRPr lang="hu-HU" sz="20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5D64F93-EB20-7E49-BFB0-EF04DA2CAF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485" y="3839959"/>
            <a:ext cx="5017866" cy="438720"/>
          </a:xfrm>
        </p:spPr>
        <p:txBody>
          <a:bodyPr/>
          <a:lstStyle/>
          <a:p>
            <a:r>
              <a:rPr lang="hu-HU" sz="900" dirty="0" err="1"/>
              <a:t>Orientation</a:t>
            </a:r>
            <a:r>
              <a:rPr lang="hu-HU" sz="900" dirty="0"/>
              <a:t> Day | 2026 </a:t>
            </a:r>
            <a:r>
              <a:rPr lang="hu-HU" sz="900" dirty="0" err="1"/>
              <a:t>Autumn</a:t>
            </a:r>
            <a:r>
              <a:rPr lang="hu-HU" sz="900" dirty="0"/>
              <a:t> </a:t>
            </a:r>
            <a:r>
              <a:rPr lang="hu-HU" sz="900" dirty="0" err="1"/>
              <a:t>Semester</a:t>
            </a:r>
            <a:endParaRPr lang="hu-HU" sz="900" dirty="0"/>
          </a:p>
          <a:p>
            <a:r>
              <a:rPr lang="hu-HU" sz="900" dirty="0"/>
              <a:t>Széchenyi István University, 02 </a:t>
            </a:r>
            <a:r>
              <a:rPr lang="hu-HU" sz="900" dirty="0" err="1"/>
              <a:t>September</a:t>
            </a:r>
            <a:r>
              <a:rPr lang="hu-HU" sz="900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44393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78626" y="269188"/>
            <a:ext cx="6347088" cy="497728"/>
          </a:xfrm>
        </p:spPr>
        <p:txBody>
          <a:bodyPr anchor="ctr"/>
          <a:lstStyle/>
          <a:p>
            <a:pPr algn="r"/>
            <a:r>
              <a:rPr lang="en-US" sz="2000" dirty="0"/>
              <a:t>HUMAN RESOURCE COUNSELLING MA PROGRAMME</a:t>
            </a:r>
            <a:endParaRPr lang="hu-HU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0636" y="1310221"/>
            <a:ext cx="4391583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D</a:t>
            </a:r>
            <a:r>
              <a:rPr lang="en-US" sz="1600" dirty="0" err="1">
                <a:ea typeface="Calibri" panose="020F0502020204030204" pitchFamily="34" charset="0"/>
              </a:rPr>
              <a:t>iverse</a:t>
            </a:r>
            <a:r>
              <a:rPr lang="en-US" sz="1600" dirty="0">
                <a:ea typeface="Calibri" panose="020F0502020204030204" pitchFamily="34" charset="0"/>
              </a:rPr>
              <a:t> human and economic knowledge</a:t>
            </a:r>
            <a:r>
              <a:rPr lang="hu-HU" sz="1600" dirty="0">
                <a:ea typeface="Calibri" panose="020F0502020204030204" pitchFamily="34" charset="0"/>
              </a:rPr>
              <a:t> is </a:t>
            </a:r>
            <a:r>
              <a:rPr lang="hu-HU" sz="1600" dirty="0" err="1">
                <a:ea typeface="Calibri" panose="020F0502020204030204" pitchFamily="34" charset="0"/>
              </a:rPr>
              <a:t>combined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C</a:t>
            </a:r>
            <a:r>
              <a:rPr lang="en-US" sz="1600" dirty="0">
                <a:ea typeface="Calibri" panose="020F0502020204030204" pitchFamily="34" charset="0"/>
              </a:rPr>
              <a:t>ross-disciplinary approach</a:t>
            </a:r>
            <a:r>
              <a:rPr lang="hu-HU" sz="1600" dirty="0">
                <a:ea typeface="Calibri" panose="020F0502020204030204" pitchFamily="34" charset="0"/>
              </a:rPr>
              <a:t> is </a:t>
            </a:r>
            <a:r>
              <a:rPr lang="hu-HU" sz="1600" dirty="0" err="1">
                <a:ea typeface="Calibri" panose="020F0502020204030204" pitchFamily="34" charset="0"/>
              </a:rPr>
              <a:t>developed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I</a:t>
            </a:r>
            <a:r>
              <a:rPr lang="en-US" sz="1600" dirty="0" err="1">
                <a:ea typeface="Calibri" panose="020F0502020204030204" pitchFamily="34" charset="0"/>
              </a:rPr>
              <a:t>nteractive</a:t>
            </a:r>
            <a:r>
              <a:rPr lang="en-US" sz="1600" dirty="0">
                <a:ea typeface="Calibri" panose="020F0502020204030204" pitchFamily="34" charset="0"/>
              </a:rPr>
              <a:t> presentations by </a:t>
            </a:r>
            <a:r>
              <a:rPr lang="hu-HU" sz="1600" dirty="0" err="1">
                <a:ea typeface="Calibri" panose="020F0502020204030204" pitchFamily="34" charset="0"/>
              </a:rPr>
              <a:t>company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en-US" sz="1600" dirty="0">
                <a:ea typeface="Calibri" panose="020F0502020204030204" pitchFamily="34" charset="0"/>
              </a:rPr>
              <a:t>professionals and participation in HR conferences</a:t>
            </a:r>
            <a:r>
              <a:rPr lang="hu-HU" sz="1600" dirty="0">
                <a:ea typeface="Calibri" panose="020F0502020204030204" pitchFamily="34" charset="0"/>
              </a:rPr>
              <a:t> and </a:t>
            </a:r>
            <a:r>
              <a:rPr lang="hu-HU" sz="1600" dirty="0" err="1">
                <a:ea typeface="Calibri" panose="020F0502020204030204" pitchFamily="34" charset="0"/>
              </a:rPr>
              <a:t>events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4 </a:t>
            </a:r>
            <a:r>
              <a:rPr lang="hu-HU" sz="1600" dirty="0" err="1">
                <a:ea typeface="Calibri" panose="020F0502020204030204" pitchFamily="34" charset="0"/>
              </a:rPr>
              <a:t>semesters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120 </a:t>
            </a:r>
            <a:r>
              <a:rPr lang="hu-HU" sz="1600" dirty="0" err="1">
                <a:ea typeface="Calibri" panose="020F0502020204030204" pitchFamily="34" charset="0"/>
              </a:rPr>
              <a:t>credits</a:t>
            </a:r>
            <a:endParaRPr lang="hu-HU" sz="16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110 </a:t>
            </a:r>
            <a:r>
              <a:rPr lang="hu-HU" sz="1400" dirty="0" err="1">
                <a:ea typeface="Calibri" panose="020F0502020204030204" pitchFamily="34" charset="0"/>
              </a:rPr>
              <a:t>credits</a:t>
            </a:r>
            <a:r>
              <a:rPr lang="hu-HU" sz="1400" dirty="0">
                <a:ea typeface="Calibri" panose="020F0502020204030204" pitchFamily="34" charset="0"/>
              </a:rPr>
              <a:t>: </a:t>
            </a:r>
            <a:r>
              <a:rPr lang="hu-HU" sz="1400" dirty="0" err="1">
                <a:ea typeface="Calibri" panose="020F0502020204030204" pitchFamily="34" charset="0"/>
              </a:rPr>
              <a:t>Compulsory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subjects</a:t>
            </a: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10 </a:t>
            </a:r>
            <a:r>
              <a:rPr lang="hu-HU" sz="1400" dirty="0" err="1">
                <a:ea typeface="Calibri" panose="020F0502020204030204" pitchFamily="34" charset="0"/>
              </a:rPr>
              <a:t>credits</a:t>
            </a:r>
            <a:r>
              <a:rPr lang="hu-HU" sz="1400" dirty="0">
                <a:ea typeface="Calibri" panose="020F0502020204030204" pitchFamily="34" charset="0"/>
              </a:rPr>
              <a:t>: </a:t>
            </a:r>
            <a:r>
              <a:rPr lang="hu-HU" sz="1400" dirty="0" err="1">
                <a:ea typeface="Calibri" panose="020F0502020204030204" pitchFamily="34" charset="0"/>
              </a:rPr>
              <a:t>Elective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subjects</a:t>
            </a:r>
            <a:endParaRPr lang="hu-HU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0D38BBF-6361-639D-D325-3FF41B88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674" y="1729925"/>
            <a:ext cx="3368040" cy="224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78626" y="269188"/>
            <a:ext cx="6347088" cy="490354"/>
          </a:xfrm>
        </p:spPr>
        <p:txBody>
          <a:bodyPr anchor="ctr"/>
          <a:lstStyle/>
          <a:p>
            <a:pPr algn="r"/>
            <a:r>
              <a:rPr lang="hu-HU" sz="2000" dirty="0"/>
              <a:t>APÁCZAI CSERE JÁNOS FACULTY OF HUMANITIES, EDUCATION AND SOCIAL SCIENCES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4" y="1369214"/>
            <a:ext cx="4351540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The </a:t>
            </a:r>
            <a:r>
              <a:rPr lang="hu-HU" sz="1600" dirty="0" err="1">
                <a:ea typeface="Calibri" panose="020F0502020204030204" pitchFamily="34" charset="0"/>
              </a:rPr>
              <a:t>programme</a:t>
            </a:r>
            <a:r>
              <a:rPr lang="hu-HU" sz="1600" dirty="0">
                <a:ea typeface="Calibri" panose="020F0502020204030204" pitchFamily="34" charset="0"/>
              </a:rPr>
              <a:t> is </a:t>
            </a:r>
            <a:r>
              <a:rPr lang="hu-HU" sz="1600" dirty="0" err="1">
                <a:ea typeface="Calibri" panose="020F0502020204030204" pitchFamily="34" charset="0"/>
              </a:rPr>
              <a:t>organized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by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</a:rPr>
              <a:t>Apáczai</a:t>
            </a:r>
            <a:r>
              <a:rPr lang="en-US" sz="1600" dirty="0">
                <a:ea typeface="Calibri" panose="020F0502020204030204" pitchFamily="34" charset="0"/>
              </a:rPr>
              <a:t> </a:t>
            </a:r>
            <a:r>
              <a:rPr lang="en-US" sz="1600" dirty="0" err="1">
                <a:ea typeface="Calibri" panose="020F0502020204030204" pitchFamily="34" charset="0"/>
              </a:rPr>
              <a:t>Csere</a:t>
            </a:r>
            <a:r>
              <a:rPr lang="en-US" sz="1600" dirty="0">
                <a:ea typeface="Calibri" panose="020F0502020204030204" pitchFamily="34" charset="0"/>
              </a:rPr>
              <a:t> János Faculty of Humanities, Education and Social Sciences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Apáczai Csere János (1625-1659): </a:t>
            </a:r>
            <a:r>
              <a:rPr lang="hu-HU" sz="1600" dirty="0" err="1">
                <a:ea typeface="Calibri" panose="020F0502020204030204" pitchFamily="34" charset="0"/>
              </a:rPr>
              <a:t>Hungarian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educator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hu-HU" sz="1600" dirty="0" err="1">
                <a:ea typeface="Calibri" panose="020F0502020204030204" pitchFamily="34" charset="0"/>
              </a:rPr>
              <a:t>philosopher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hu-HU" sz="1600" dirty="0" err="1">
                <a:ea typeface="Calibri" panose="020F0502020204030204" pitchFamily="34" charset="0"/>
              </a:rPr>
              <a:t>theologian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O</a:t>
            </a:r>
            <a:r>
              <a:rPr lang="en-US" sz="1600" dirty="0" err="1">
                <a:ea typeface="Calibri" panose="020F0502020204030204" pitchFamily="34" charset="0"/>
              </a:rPr>
              <a:t>utstanding</a:t>
            </a:r>
            <a:r>
              <a:rPr lang="en-US" sz="1600" dirty="0">
                <a:ea typeface="Calibri" panose="020F0502020204030204" pitchFamily="34" charset="0"/>
              </a:rPr>
              <a:t> figure of Hungarian education and scientific thought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ea typeface="Calibri" panose="020F0502020204030204" pitchFamily="34" charset="0"/>
              </a:rPr>
              <a:t>202</a:t>
            </a:r>
            <a:r>
              <a:rPr lang="hu-HU" sz="1600" dirty="0">
                <a:ea typeface="Calibri" panose="020F0502020204030204" pitchFamily="34" charset="0"/>
              </a:rPr>
              <a:t>5: </a:t>
            </a:r>
            <a:r>
              <a:rPr lang="en-US" sz="1600" dirty="0" err="1">
                <a:ea typeface="Calibri" panose="020F0502020204030204" pitchFamily="34" charset="0"/>
              </a:rPr>
              <a:t>Apáczai</a:t>
            </a:r>
            <a:r>
              <a:rPr lang="en-US" sz="1600" dirty="0">
                <a:ea typeface="Calibri" panose="020F0502020204030204" pitchFamily="34" charset="0"/>
              </a:rPr>
              <a:t> 400 commemorative year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57FDF26-EA08-D7D1-D72A-F178787BA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994" y="1118492"/>
            <a:ext cx="2760720" cy="328812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988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78626" y="269188"/>
            <a:ext cx="6347088" cy="490354"/>
          </a:xfrm>
        </p:spPr>
        <p:txBody>
          <a:bodyPr anchor="ctr"/>
          <a:lstStyle/>
          <a:p>
            <a:pPr algn="r"/>
            <a:r>
              <a:rPr lang="hu-HU" sz="2000" dirty="0"/>
              <a:t>APÁCZAI CSERE JÁNOS FACULTY OF HUMANITIES, EDUCATION AND SOCIAL SCIENCES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4" y="1192234"/>
            <a:ext cx="4491650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I</a:t>
            </a:r>
            <a:r>
              <a:rPr lang="en-US" sz="1600" dirty="0" err="1">
                <a:ea typeface="Calibri" panose="020F0502020204030204" pitchFamily="34" charset="0"/>
              </a:rPr>
              <a:t>nspired</a:t>
            </a:r>
            <a:r>
              <a:rPr lang="en-US" sz="1600" dirty="0">
                <a:ea typeface="Calibri" panose="020F0502020204030204" pitchFamily="34" charset="0"/>
              </a:rPr>
              <a:t> by the past, shaping tomorrow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Nearly</a:t>
            </a:r>
            <a:r>
              <a:rPr lang="hu-HU" sz="1600" dirty="0">
                <a:ea typeface="Calibri" panose="020F0502020204030204" pitchFamily="34" charset="0"/>
              </a:rPr>
              <a:t> 250 </a:t>
            </a:r>
            <a:r>
              <a:rPr lang="hu-HU" sz="1600" dirty="0" err="1">
                <a:ea typeface="Calibri" panose="020F0502020204030204" pitchFamily="34" charset="0"/>
              </a:rPr>
              <a:t>years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en-US" sz="1600" dirty="0">
                <a:ea typeface="Calibri" panose="020F0502020204030204" pitchFamily="34" charset="0"/>
              </a:rPr>
              <a:t>tradition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ea typeface="Calibri" panose="020F0502020204030204" pitchFamily="34" charset="0"/>
              </a:rPr>
              <a:t>Professional training</a:t>
            </a:r>
            <a:r>
              <a:rPr lang="hu-HU" sz="1600" dirty="0">
                <a:ea typeface="Calibri" panose="020F0502020204030204" pitchFamily="34" charset="0"/>
              </a:rPr>
              <a:t>s</a:t>
            </a:r>
            <a:r>
              <a:rPr lang="en-US" sz="1600" dirty="0">
                <a:ea typeface="Calibri" panose="020F0502020204030204" pitchFamily="34" charset="0"/>
              </a:rPr>
              <a:t> in </a:t>
            </a:r>
            <a:r>
              <a:rPr lang="hu-HU" sz="1600" dirty="0">
                <a:ea typeface="Calibri" panose="020F0502020204030204" pitchFamily="34" charset="0"/>
              </a:rPr>
              <a:t>H</a:t>
            </a:r>
            <a:r>
              <a:rPr lang="en-US" sz="1600" dirty="0" err="1">
                <a:ea typeface="Calibri" panose="020F0502020204030204" pitchFamily="34" charset="0"/>
              </a:rPr>
              <a:t>umanities</a:t>
            </a:r>
            <a:r>
              <a:rPr lang="en-US" sz="1600" dirty="0">
                <a:ea typeface="Calibri" panose="020F0502020204030204" pitchFamily="34" charset="0"/>
              </a:rPr>
              <a:t>, </a:t>
            </a:r>
            <a:r>
              <a:rPr lang="hu-HU" sz="1600" dirty="0">
                <a:ea typeface="Calibri" panose="020F0502020204030204" pitchFamily="34" charset="0"/>
              </a:rPr>
              <a:t>E</a:t>
            </a:r>
            <a:r>
              <a:rPr lang="en-US" sz="1600" dirty="0" err="1">
                <a:ea typeface="Calibri" panose="020F0502020204030204" pitchFamily="34" charset="0"/>
              </a:rPr>
              <a:t>ducation</a:t>
            </a:r>
            <a:r>
              <a:rPr lang="en-US" sz="1600" dirty="0">
                <a:ea typeface="Calibri" panose="020F0502020204030204" pitchFamily="34" charset="0"/>
              </a:rPr>
              <a:t>, </a:t>
            </a:r>
            <a:r>
              <a:rPr lang="hu-HU" sz="1600" dirty="0">
                <a:ea typeface="Calibri" panose="020F0502020204030204" pitchFamily="34" charset="0"/>
              </a:rPr>
              <a:t>S</a:t>
            </a:r>
            <a:r>
              <a:rPr lang="en-US" sz="1600" dirty="0" err="1">
                <a:ea typeface="Calibri" panose="020F0502020204030204" pitchFamily="34" charset="0"/>
              </a:rPr>
              <a:t>ocial</a:t>
            </a:r>
            <a:r>
              <a:rPr lang="en-US" sz="1600" dirty="0">
                <a:ea typeface="Calibri" panose="020F0502020204030204" pitchFamily="34" charset="0"/>
              </a:rPr>
              <a:t> sciences</a:t>
            </a:r>
            <a:r>
              <a:rPr lang="hu-HU" sz="1600" dirty="0">
                <a:ea typeface="Calibri" panose="020F0502020204030204" pitchFamily="34" charset="0"/>
              </a:rPr>
              <a:t> (</a:t>
            </a:r>
            <a:r>
              <a:rPr lang="hu-HU" sz="1600" dirty="0" err="1">
                <a:ea typeface="Calibri" panose="020F0502020204030204" pitchFamily="34" charset="0"/>
              </a:rPr>
              <a:t>incl</a:t>
            </a:r>
            <a:r>
              <a:rPr lang="hu-HU" sz="1600" dirty="0">
                <a:ea typeface="Calibri" panose="020F0502020204030204" pitchFamily="34" charset="0"/>
              </a:rPr>
              <a:t>. International Relations BA, </a:t>
            </a:r>
            <a:r>
              <a:rPr lang="hu-HU" sz="1600" dirty="0" err="1">
                <a:ea typeface="Calibri" panose="020F0502020204030204" pitchFamily="34" charset="0"/>
              </a:rPr>
              <a:t>Sociology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Bsc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en-US" sz="1600" dirty="0">
                <a:ea typeface="Calibri" panose="020F0502020204030204" pitchFamily="34" charset="0"/>
              </a:rPr>
              <a:t>Recreation Management and Health Promotion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Bsc</a:t>
            </a:r>
            <a:r>
              <a:rPr lang="hu-HU" sz="1600" dirty="0">
                <a:ea typeface="Calibri" panose="020F0502020204030204" pitchFamily="34" charset="0"/>
              </a:rPr>
              <a:t>)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Every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programmes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are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related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to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supporting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people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Welcoming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community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M</a:t>
            </a:r>
            <a:r>
              <a:rPr lang="en-US" sz="1600" dirty="0" err="1">
                <a:ea typeface="Calibri" panose="020F0502020204030204" pitchFamily="34" charset="0"/>
              </a:rPr>
              <a:t>arket</a:t>
            </a:r>
            <a:r>
              <a:rPr lang="en-US" sz="1600" dirty="0">
                <a:ea typeface="Calibri" panose="020F0502020204030204" pitchFamily="34" charset="0"/>
              </a:rPr>
              <a:t>-relevant and life-oriented knowledge</a:t>
            </a:r>
            <a:endParaRPr lang="hu-HU" sz="16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7CBD75AD-DCF7-AB71-81D3-98994BCC4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745" y="1377130"/>
            <a:ext cx="2851969" cy="285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96298" y="313433"/>
            <a:ext cx="6369211" cy="460857"/>
          </a:xfrm>
        </p:spPr>
        <p:txBody>
          <a:bodyPr anchor="ctr"/>
          <a:lstStyle/>
          <a:p>
            <a:pPr algn="r"/>
            <a:r>
              <a:rPr lang="hu-HU" sz="2000" dirty="0"/>
              <a:t>2026 AUTUMN SEMESTER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0636" y="882409"/>
            <a:ext cx="5859047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Courses</a:t>
            </a:r>
            <a:endParaRPr lang="hu-HU" sz="16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ea typeface="Calibri" panose="020F0502020204030204" pitchFamily="34" charset="0"/>
              </a:rPr>
              <a:t>Career </a:t>
            </a:r>
            <a:r>
              <a:rPr lang="hu-HU" sz="1400" dirty="0">
                <a:ea typeface="Calibri" panose="020F0502020204030204" pitchFamily="34" charset="0"/>
              </a:rPr>
              <a:t>P</a:t>
            </a:r>
            <a:r>
              <a:rPr lang="en-US" sz="1400" dirty="0" err="1">
                <a:ea typeface="Calibri" panose="020F0502020204030204" pitchFamily="34" charset="0"/>
              </a:rPr>
              <a:t>sychology</a:t>
            </a:r>
            <a:endParaRPr lang="en-US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ea typeface="Calibri" panose="020F0502020204030204" pitchFamily="34" charset="0"/>
              </a:rPr>
              <a:t>Economics of Human </a:t>
            </a:r>
            <a:r>
              <a:rPr lang="en-US" sz="1400" dirty="0" err="1">
                <a:ea typeface="Calibri" panose="020F0502020204030204" pitchFamily="34" charset="0"/>
              </a:rPr>
              <a:t>Recources</a:t>
            </a:r>
            <a:endParaRPr lang="en-US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ea typeface="Calibri" panose="020F0502020204030204" pitchFamily="34" charset="0"/>
              </a:rPr>
              <a:t>Labor </a:t>
            </a:r>
            <a:r>
              <a:rPr lang="hu-HU" sz="1400" dirty="0">
                <a:ea typeface="Calibri" panose="020F0502020204030204" pitchFamily="34" charset="0"/>
              </a:rPr>
              <a:t>M</a:t>
            </a:r>
            <a:r>
              <a:rPr lang="en-US" sz="1400" dirty="0" err="1">
                <a:ea typeface="Calibri" panose="020F0502020204030204" pitchFamily="34" charset="0"/>
              </a:rPr>
              <a:t>arket</a:t>
            </a:r>
            <a:r>
              <a:rPr lang="en-US" sz="1400" dirty="0">
                <a:ea typeface="Calibri" panose="020F0502020204030204" pitchFamily="34" charset="0"/>
              </a:rPr>
              <a:t> and </a:t>
            </a:r>
            <a:r>
              <a:rPr lang="hu-HU" sz="1400" dirty="0">
                <a:ea typeface="Calibri" panose="020F0502020204030204" pitchFamily="34" charset="0"/>
              </a:rPr>
              <a:t>E</a:t>
            </a:r>
            <a:r>
              <a:rPr lang="en-US" sz="1400" dirty="0" err="1">
                <a:ea typeface="Calibri" panose="020F0502020204030204" pitchFamily="34" charset="0"/>
              </a:rPr>
              <a:t>mployment</a:t>
            </a:r>
            <a:r>
              <a:rPr lang="en-US" sz="1400" dirty="0">
                <a:ea typeface="Calibri" panose="020F0502020204030204" pitchFamily="34" charset="0"/>
              </a:rPr>
              <a:t> </a:t>
            </a:r>
            <a:r>
              <a:rPr lang="hu-HU" sz="1400" dirty="0">
                <a:ea typeface="Calibri" panose="020F0502020204030204" pitchFamily="34" charset="0"/>
              </a:rPr>
              <a:t>P</a:t>
            </a:r>
            <a:r>
              <a:rPr lang="en-US" sz="1400" dirty="0" err="1">
                <a:ea typeface="Calibri" panose="020F0502020204030204" pitchFamily="34" charset="0"/>
              </a:rPr>
              <a:t>olicy</a:t>
            </a: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 err="1">
                <a:ea typeface="Calibri" panose="020F0502020204030204" pitchFamily="34" charset="0"/>
              </a:rPr>
              <a:t>Organizational</a:t>
            </a:r>
            <a:r>
              <a:rPr lang="hu-HU" sz="1400" dirty="0">
                <a:ea typeface="Calibri" panose="020F0502020204030204" pitchFamily="34" charset="0"/>
              </a:rPr>
              <a:t> Consulting </a:t>
            </a:r>
            <a:r>
              <a:rPr lang="hu-HU" sz="1400" dirty="0" err="1">
                <a:ea typeface="Calibri" panose="020F0502020204030204" pitchFamily="34" charset="0"/>
              </a:rPr>
              <a:t>Communication</a:t>
            </a:r>
            <a:endParaRPr lang="en-US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 err="1">
                <a:ea typeface="Calibri" panose="020F0502020204030204" pitchFamily="34" charset="0"/>
              </a:rPr>
              <a:t>Theory</a:t>
            </a:r>
            <a:r>
              <a:rPr lang="hu-HU" sz="1400" dirty="0">
                <a:ea typeface="Calibri" panose="020F0502020204030204" pitchFamily="34" charset="0"/>
              </a:rPr>
              <a:t> and </a:t>
            </a:r>
            <a:r>
              <a:rPr lang="hu-HU" sz="1400" dirty="0" err="1">
                <a:ea typeface="Calibri" panose="020F0502020204030204" pitchFamily="34" charset="0"/>
              </a:rPr>
              <a:t>Practice</a:t>
            </a:r>
            <a:r>
              <a:rPr lang="hu-HU" sz="1400" dirty="0">
                <a:ea typeface="Calibri" panose="020F0502020204030204" pitchFamily="34" charset="0"/>
              </a:rPr>
              <a:t> of </a:t>
            </a:r>
            <a:r>
              <a:rPr lang="en-US" sz="1400" dirty="0">
                <a:ea typeface="Calibri" panose="020F0502020204030204" pitchFamily="34" charset="0"/>
              </a:rPr>
              <a:t>Planning and </a:t>
            </a:r>
            <a:r>
              <a:rPr lang="hu-HU" sz="1400" dirty="0">
                <a:ea typeface="Calibri" panose="020F0502020204030204" pitchFamily="34" charset="0"/>
              </a:rPr>
              <a:t>C</a:t>
            </a:r>
            <a:r>
              <a:rPr lang="en-US" sz="1400" dirty="0" err="1">
                <a:ea typeface="Calibri" panose="020F0502020204030204" pitchFamily="34" charset="0"/>
              </a:rPr>
              <a:t>onsulting</a:t>
            </a:r>
            <a:r>
              <a:rPr lang="en-US" sz="1400" dirty="0">
                <a:ea typeface="Calibri" panose="020F0502020204030204" pitchFamily="34" charset="0"/>
              </a:rPr>
              <a:t> I.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ea typeface="Calibri" panose="020F0502020204030204" pitchFamily="34" charset="0"/>
              </a:rPr>
              <a:t>Professional </a:t>
            </a:r>
            <a:r>
              <a:rPr lang="hu-HU" sz="1400" dirty="0">
                <a:ea typeface="Calibri" panose="020F0502020204030204" pitchFamily="34" charset="0"/>
              </a:rPr>
              <a:t>R</a:t>
            </a:r>
            <a:r>
              <a:rPr lang="en-US" sz="1400" dirty="0" err="1">
                <a:ea typeface="Calibri" panose="020F0502020204030204" pitchFamily="34" charset="0"/>
              </a:rPr>
              <a:t>esearch</a:t>
            </a:r>
            <a:r>
              <a:rPr lang="en-US" sz="1400" dirty="0">
                <a:ea typeface="Calibri" panose="020F0502020204030204" pitchFamily="34" charset="0"/>
              </a:rPr>
              <a:t> </a:t>
            </a:r>
            <a:r>
              <a:rPr lang="hu-HU" sz="1400" dirty="0">
                <a:ea typeface="Calibri" panose="020F0502020204030204" pitchFamily="34" charset="0"/>
              </a:rPr>
              <a:t>M</a:t>
            </a:r>
            <a:r>
              <a:rPr lang="en-US" sz="1400" dirty="0" err="1">
                <a:ea typeface="Calibri" panose="020F0502020204030204" pitchFamily="34" charset="0"/>
              </a:rPr>
              <a:t>ethodology</a:t>
            </a:r>
            <a:endParaRPr lang="en-US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ea typeface="Calibri" panose="020F0502020204030204" pitchFamily="34" charset="0"/>
              </a:rPr>
              <a:t>Social </a:t>
            </a:r>
            <a:r>
              <a:rPr lang="hu-HU" sz="1400" dirty="0">
                <a:ea typeface="Calibri" panose="020F0502020204030204" pitchFamily="34" charset="0"/>
              </a:rPr>
              <a:t>P</a:t>
            </a:r>
            <a:r>
              <a:rPr lang="en-US" sz="1400" dirty="0" err="1">
                <a:ea typeface="Calibri" panose="020F0502020204030204" pitchFamily="34" charset="0"/>
              </a:rPr>
              <a:t>sychology</a:t>
            </a:r>
            <a:r>
              <a:rPr lang="en-US" sz="1400" dirty="0">
                <a:ea typeface="Calibri" panose="020F0502020204030204" pitchFamily="34" charset="0"/>
              </a:rPr>
              <a:t> at the </a:t>
            </a:r>
            <a:r>
              <a:rPr lang="hu-HU" sz="1400" dirty="0">
                <a:ea typeface="Calibri" panose="020F0502020204030204" pitchFamily="34" charset="0"/>
              </a:rPr>
              <a:t>W</a:t>
            </a:r>
            <a:r>
              <a:rPr lang="en-US" sz="1400" dirty="0" err="1">
                <a:ea typeface="Calibri" panose="020F0502020204030204" pitchFamily="34" charset="0"/>
              </a:rPr>
              <a:t>orkplace</a:t>
            </a:r>
            <a:endParaRPr lang="en-US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sz="1400" dirty="0">
                <a:ea typeface="Calibri" panose="020F0502020204030204" pitchFamily="34" charset="0"/>
              </a:rPr>
              <a:t>Special </a:t>
            </a:r>
            <a:r>
              <a:rPr lang="hu-HU" sz="1400" dirty="0">
                <a:ea typeface="Calibri" panose="020F0502020204030204" pitchFamily="34" charset="0"/>
              </a:rPr>
              <a:t>A</a:t>
            </a:r>
            <a:r>
              <a:rPr lang="en-US" sz="1400" dirty="0" err="1">
                <a:ea typeface="Calibri" panose="020F0502020204030204" pitchFamily="34" charset="0"/>
              </a:rPr>
              <a:t>ndragogy</a:t>
            </a:r>
            <a:endParaRPr lang="hu-HU" sz="1400" dirty="0">
              <a:ea typeface="Calibri" panose="020F0502020204030204" pitchFamily="34" charset="0"/>
            </a:endParaRP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The </a:t>
            </a:r>
            <a:r>
              <a:rPr lang="hu-HU" sz="1600" dirty="0" err="1">
                <a:ea typeface="Calibri" panose="020F0502020204030204" pitchFamily="34" charset="0"/>
              </a:rPr>
              <a:t>method</a:t>
            </a:r>
            <a:r>
              <a:rPr lang="hu-HU" sz="1600" dirty="0">
                <a:ea typeface="Calibri" panose="020F0502020204030204" pitchFamily="34" charset="0"/>
              </a:rPr>
              <a:t> of </a:t>
            </a:r>
            <a:r>
              <a:rPr lang="hu-HU" sz="1600" dirty="0" err="1">
                <a:ea typeface="Calibri" panose="020F0502020204030204" pitchFamily="34" charset="0"/>
              </a:rPr>
              <a:t>assessment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may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vary</a:t>
            </a:r>
            <a:r>
              <a:rPr lang="hu-HU" sz="1600" dirty="0">
                <a:ea typeface="Calibri" panose="020F0502020204030204" pitchFamily="34" charset="0"/>
              </a:rPr>
              <a:t> (</a:t>
            </a:r>
            <a:r>
              <a:rPr lang="hu-HU" sz="1600" dirty="0" err="1">
                <a:ea typeface="Calibri" panose="020F0502020204030204" pitchFamily="34" charset="0"/>
              </a:rPr>
              <a:t>exam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hu-HU" sz="1600" dirty="0" err="1">
                <a:ea typeface="Calibri" panose="020F0502020204030204" pitchFamily="34" charset="0"/>
              </a:rPr>
              <a:t>presentation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hu-HU" sz="1600" dirty="0" err="1">
                <a:ea typeface="Calibri" panose="020F0502020204030204" pitchFamily="34" charset="0"/>
              </a:rPr>
              <a:t>term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paper</a:t>
            </a:r>
            <a:r>
              <a:rPr lang="hu-HU" sz="1600" dirty="0">
                <a:ea typeface="Calibri" panose="020F0502020204030204" pitchFamily="34" charset="0"/>
              </a:rPr>
              <a:t> etc.)</a:t>
            </a: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Completion</a:t>
            </a:r>
            <a:r>
              <a:rPr lang="hu-HU" sz="1600" dirty="0">
                <a:ea typeface="Calibri" panose="020F0502020204030204" pitchFamily="34" charset="0"/>
              </a:rPr>
              <a:t> of </a:t>
            </a:r>
            <a:r>
              <a:rPr lang="hu-HU" sz="1600" dirty="0" err="1">
                <a:ea typeface="Calibri" panose="020F0502020204030204" pitchFamily="34" charset="0"/>
              </a:rPr>
              <a:t>the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courses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shall</a:t>
            </a:r>
            <a:r>
              <a:rPr lang="hu-HU" sz="1600" dirty="0">
                <a:ea typeface="Calibri" panose="020F0502020204030204" pitchFamily="34" charset="0"/>
              </a:rPr>
              <a:t> be </a:t>
            </a:r>
            <a:r>
              <a:rPr lang="hu-HU" sz="1600" dirty="0" err="1">
                <a:ea typeface="Calibri" panose="020F0502020204030204" pitchFamily="34" charset="0"/>
              </a:rPr>
              <a:t>determined</a:t>
            </a:r>
            <a:r>
              <a:rPr lang="hu-HU" sz="1600" dirty="0">
                <a:ea typeface="Calibri" panose="020F0502020204030204" pitchFamily="34" charset="0"/>
              </a:rPr>
              <a:t> in </a:t>
            </a:r>
            <a:r>
              <a:rPr lang="hu-HU" sz="1600" dirty="0" err="1">
                <a:ea typeface="Calibri" panose="020F0502020204030204" pitchFamily="34" charset="0"/>
              </a:rPr>
              <a:t>consultation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with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the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lecturers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18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7E758F2-F613-2B41-0510-917A9569B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999" y="1047135"/>
            <a:ext cx="2161365" cy="336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42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96298" y="313433"/>
            <a:ext cx="6369211" cy="498795"/>
          </a:xfrm>
        </p:spPr>
        <p:txBody>
          <a:bodyPr anchor="ctr"/>
          <a:lstStyle/>
          <a:p>
            <a:pPr algn="r"/>
            <a:r>
              <a:rPr lang="hu-HU" sz="2000" dirty="0"/>
              <a:t>2026 AUTUMN SEMESTER | TIMETABLE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0636" y="1664074"/>
            <a:ext cx="8304873" cy="1099297"/>
          </a:xfrm>
        </p:spPr>
        <p:txBody>
          <a:bodyPr/>
          <a:lstStyle/>
          <a:p>
            <a:pPr lvl="0" algn="just">
              <a:lnSpc>
                <a:spcPct val="115000"/>
              </a:lnSpc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graphicFrame>
        <p:nvGraphicFramePr>
          <p:cNvPr id="10" name="Táblázat 9">
            <a:extLst>
              <a:ext uri="{FF2B5EF4-FFF2-40B4-BE49-F238E27FC236}">
                <a16:creationId xmlns:a16="http://schemas.microsoft.com/office/drawing/2014/main" id="{6A8B9F36-E3B5-8E6F-B257-609BC3FE6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3630"/>
              </p:ext>
            </p:extLst>
          </p:nvPr>
        </p:nvGraphicFramePr>
        <p:xfrm>
          <a:off x="460636" y="790063"/>
          <a:ext cx="8222730" cy="4040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9524">
                  <a:extLst>
                    <a:ext uri="{9D8B030D-6E8A-4147-A177-3AD203B41FA5}">
                      <a16:colId xmlns:a16="http://schemas.microsoft.com/office/drawing/2014/main" val="1637275796"/>
                    </a:ext>
                  </a:extLst>
                </a:gridCol>
                <a:gridCol w="1408641">
                  <a:extLst>
                    <a:ext uri="{9D8B030D-6E8A-4147-A177-3AD203B41FA5}">
                      <a16:colId xmlns:a16="http://schemas.microsoft.com/office/drawing/2014/main" val="1696090746"/>
                    </a:ext>
                  </a:extLst>
                </a:gridCol>
                <a:gridCol w="1408641">
                  <a:extLst>
                    <a:ext uri="{9D8B030D-6E8A-4147-A177-3AD203B41FA5}">
                      <a16:colId xmlns:a16="http://schemas.microsoft.com/office/drawing/2014/main" val="3564639499"/>
                    </a:ext>
                  </a:extLst>
                </a:gridCol>
                <a:gridCol w="1408641">
                  <a:extLst>
                    <a:ext uri="{9D8B030D-6E8A-4147-A177-3AD203B41FA5}">
                      <a16:colId xmlns:a16="http://schemas.microsoft.com/office/drawing/2014/main" val="2618570676"/>
                    </a:ext>
                  </a:extLst>
                </a:gridCol>
                <a:gridCol w="704321">
                  <a:extLst>
                    <a:ext uri="{9D8B030D-6E8A-4147-A177-3AD203B41FA5}">
                      <a16:colId xmlns:a16="http://schemas.microsoft.com/office/drawing/2014/main" val="1839641545"/>
                    </a:ext>
                  </a:extLst>
                </a:gridCol>
                <a:gridCol w="704321">
                  <a:extLst>
                    <a:ext uri="{9D8B030D-6E8A-4147-A177-3AD203B41FA5}">
                      <a16:colId xmlns:a16="http://schemas.microsoft.com/office/drawing/2014/main" val="2841955438"/>
                    </a:ext>
                  </a:extLst>
                </a:gridCol>
                <a:gridCol w="1408641">
                  <a:extLst>
                    <a:ext uri="{9D8B030D-6E8A-4147-A177-3AD203B41FA5}">
                      <a16:colId xmlns:a16="http://schemas.microsoft.com/office/drawing/2014/main" val="3332599925"/>
                    </a:ext>
                  </a:extLst>
                </a:gridCol>
              </a:tblGrid>
              <a:tr h="292354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 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MONDAY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TUESDAY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WEDNESDAY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THURSDAY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FRIDAY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1332423093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08:30 – 09:15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 err="1">
                          <a:effectLst/>
                        </a:rPr>
                        <a:t>Career</a:t>
                      </a:r>
                      <a:r>
                        <a:rPr lang="hu-HU" sz="700" u="none" strike="noStrike" dirty="0"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effectLst/>
                        </a:rPr>
                        <a:t>Psychology</a:t>
                      </a:r>
                      <a:br>
                        <a:rPr lang="hu-HU" sz="700" u="none" strike="noStrike" dirty="0">
                          <a:effectLst/>
                        </a:rPr>
                      </a:br>
                      <a:r>
                        <a:rPr lang="hu-HU" sz="700" u="none" strike="noStrike" dirty="0">
                          <a:effectLst/>
                        </a:rPr>
                        <a:t>AK1_108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700" u="none" strike="noStrike" dirty="0">
                          <a:effectLst/>
                        </a:rPr>
                        <a:t>Professional Research </a:t>
                      </a:r>
                      <a:r>
                        <a:rPr lang="hu-HU" sz="700" u="none" strike="noStrike" dirty="0" err="1">
                          <a:effectLst/>
                        </a:rPr>
                        <a:t>Methodology</a:t>
                      </a:r>
                      <a:br>
                        <a:rPr lang="hu-HU" sz="700" u="none" strike="noStrike" dirty="0">
                          <a:effectLst/>
                        </a:rPr>
                      </a:br>
                      <a:r>
                        <a:rPr lang="hu-HU" sz="700" u="none" strike="noStrike" dirty="0">
                          <a:effectLst/>
                        </a:rPr>
                        <a:t>AK1_111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Hungarian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Language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and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Culture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I.</a:t>
                      </a:r>
                    </a:p>
                    <a:p>
                      <a:pPr marL="0" algn="ctr" defTabSz="617068" rtl="0" eaLnBrk="1" fontAlgn="ctr" latinLnBrk="0" hangingPunct="1"/>
                      <a:r>
                        <a:rPr lang="hu-HU" sz="700" u="none" strike="noStrike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AK4_A101</a:t>
                      </a:r>
                      <a:endParaRPr lang="hu-HU" sz="700" b="0" i="0" u="none" strike="noStrike" dirty="0">
                        <a:solidFill>
                          <a:srgbClr val="7030A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>
                          <a:effectLst/>
                        </a:rPr>
                        <a:t> </a:t>
                      </a:r>
                      <a:endParaRPr lang="hu-HU" sz="7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3312077020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09:25 – 10:10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700" u="none" strike="noStrike" dirty="0">
                          <a:effectLst/>
                        </a:rPr>
                        <a:t>Professional Research </a:t>
                      </a:r>
                      <a:r>
                        <a:rPr lang="hu-HU" sz="700" u="none" strike="noStrike" dirty="0" err="1">
                          <a:effectLst/>
                        </a:rPr>
                        <a:t>Methodology</a:t>
                      </a:r>
                      <a:br>
                        <a:rPr lang="hu-HU" sz="700" u="none" strike="noStrike" dirty="0">
                          <a:effectLst/>
                        </a:rPr>
                      </a:br>
                      <a:r>
                        <a:rPr lang="hu-HU" sz="700" u="none" strike="noStrike" dirty="0">
                          <a:effectLst/>
                        </a:rPr>
                        <a:t>AK1_111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gridSpan="2" vMerge="1">
                  <a:txBody>
                    <a:bodyPr/>
                    <a:lstStyle/>
                    <a:p>
                      <a:endParaRPr dirty="0"/>
                    </a:p>
                  </a:txBody>
                  <a:tcPr marL="4398" marR="4398" marT="4398" marB="0" anchor="ctr"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>
                          <a:effectLst/>
                        </a:rPr>
                        <a:t> </a:t>
                      </a:r>
                      <a:endParaRPr lang="hu-HU" sz="7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1317822744"/>
                  </a:ext>
                </a:extLst>
              </a:tr>
              <a:tr h="40895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10:20 – 11:05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 err="1">
                          <a:effectLst/>
                        </a:rPr>
                        <a:t>Career</a:t>
                      </a:r>
                      <a:r>
                        <a:rPr lang="hu-HU" sz="700" u="none" strike="noStrike" dirty="0"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effectLst/>
                        </a:rPr>
                        <a:t>Psychology</a:t>
                      </a:r>
                      <a:br>
                        <a:rPr lang="hu-HU" sz="700" u="none" strike="noStrike" dirty="0">
                          <a:effectLst/>
                        </a:rPr>
                      </a:br>
                      <a:r>
                        <a:rPr lang="hu-HU" sz="700" u="none" strike="noStrike" dirty="0">
                          <a:effectLst/>
                        </a:rPr>
                        <a:t>AK1_108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Organizational Consulting Communication</a:t>
                      </a:r>
                      <a:b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AK1_11</a:t>
                      </a:r>
                      <a:r>
                        <a:rPr lang="hu-H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Hungarian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Language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and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Culture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I.</a:t>
                      </a:r>
                    </a:p>
                    <a:p>
                      <a:pPr marL="0" algn="ctr" defTabSz="617068" rtl="0" eaLnBrk="1" fontAlgn="ctr" latinLnBrk="0" hangingPunct="1"/>
                      <a:r>
                        <a:rPr lang="hu-HU" sz="700" u="none" strike="noStrike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AK4_A101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  </a:t>
                      </a:r>
                    </a:p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dirty="0">
                          <a:effectLst/>
                        </a:rPr>
                        <a:t>Labor Market and Employment Policy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AK1_1</a:t>
                      </a:r>
                      <a:r>
                        <a:rPr lang="hu-HU" sz="700" u="none" strike="noStrike" dirty="0">
                          <a:effectLst/>
                        </a:rPr>
                        <a:t>413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>
                          <a:effectLst/>
                        </a:rPr>
                        <a:t> </a:t>
                      </a:r>
                      <a:endParaRPr lang="hu-HU" sz="7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427179089"/>
                  </a:ext>
                </a:extLst>
              </a:tr>
              <a:tr h="4667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11:15 – 12:00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Organizational Consulting Communication</a:t>
                      </a:r>
                      <a:b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AK1_11</a:t>
                      </a:r>
                      <a:r>
                        <a:rPr lang="hu-H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dirty="0">
                          <a:effectLst/>
                        </a:rPr>
                        <a:t>Labor Market and Employment Policy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AK1_1</a:t>
                      </a:r>
                      <a:r>
                        <a:rPr lang="hu-HU" sz="700" u="none" strike="noStrike" dirty="0">
                          <a:effectLst/>
                        </a:rPr>
                        <a:t>413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>
                          <a:effectLst/>
                        </a:rPr>
                        <a:t> </a:t>
                      </a:r>
                      <a:endParaRPr lang="hu-HU" sz="7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541199300"/>
                  </a:ext>
                </a:extLst>
              </a:tr>
              <a:tr h="115652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190728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12:10 – 12:55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Hungarian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Language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and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Culture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I.</a:t>
                      </a:r>
                    </a:p>
                    <a:p>
                      <a:pPr marL="0" algn="ctr" defTabSz="617068" rtl="0" eaLnBrk="1" fontAlgn="ctr" latinLnBrk="0" hangingPunct="1"/>
                      <a:r>
                        <a:rPr lang="hu-HU" sz="700" u="none" strike="noStrike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AK4_A206</a:t>
                      </a: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dirty="0">
                          <a:effectLst/>
                        </a:rPr>
                        <a:t>Social Psychology at the Workplace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AK</a:t>
                      </a:r>
                      <a:r>
                        <a:rPr lang="hu-HU" sz="700" u="none" strike="noStrike" dirty="0">
                          <a:effectLst/>
                        </a:rPr>
                        <a:t>4_A308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>
                          <a:effectLst/>
                        </a:rPr>
                        <a:t> </a:t>
                      </a:r>
                      <a:endParaRPr lang="hu-HU" sz="7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2730341158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13:05 – 13:50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dirty="0">
                          <a:effectLst/>
                        </a:rPr>
                        <a:t>Social Psychology at the Workplace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</a:t>
                      </a:r>
                      <a:r>
                        <a:rPr lang="hu-HU" sz="700" u="none" strike="noStrike" dirty="0">
                          <a:effectLst/>
                        </a:rPr>
                        <a:t>K4_A308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1193107225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14:00 – 14:45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Economics of Human Resources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AK1_2</a:t>
                      </a:r>
                      <a:r>
                        <a:rPr lang="hu-HU" sz="700" u="none" strike="noStrike" dirty="0">
                          <a:effectLst/>
                        </a:rPr>
                        <a:t>31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u="none" strike="noStrike" dirty="0">
                          <a:effectLst/>
                        </a:rPr>
                        <a:t>Theory and Practice of Planning and Consulting</a:t>
                      </a:r>
                      <a:r>
                        <a:rPr lang="hu-HU" sz="700" u="none" strike="noStrike" dirty="0">
                          <a:effectLst/>
                        </a:rPr>
                        <a:t> I.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AK1_2</a:t>
                      </a:r>
                      <a:r>
                        <a:rPr lang="hu-HU" sz="700" u="none" strike="noStrike" dirty="0">
                          <a:effectLst/>
                        </a:rPr>
                        <a:t>52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Hungarian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Language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and </a:t>
                      </a:r>
                      <a:r>
                        <a:rPr lang="hu-HU" sz="7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Culture</a:t>
                      </a:r>
                      <a:r>
                        <a:rPr lang="hu-HU" sz="7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I.</a:t>
                      </a:r>
                    </a:p>
                    <a:p>
                      <a:pPr marL="0" algn="ctr" defTabSz="617068" rtl="0" eaLnBrk="1" fontAlgn="ctr" latinLnBrk="0" hangingPunct="1"/>
                      <a:r>
                        <a:rPr lang="hu-HU" sz="700" u="none" strike="noStrike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AK4_A101</a:t>
                      </a:r>
                      <a:endParaRPr lang="hu-HU" sz="700" u="none" strike="noStrike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>
                          <a:effectLst/>
                        </a:rPr>
                        <a:t> </a:t>
                      </a:r>
                      <a:endParaRPr lang="hu-HU" sz="7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2235378808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14:50 – 15:35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398" marR="4398" marT="43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4191024922"/>
                  </a:ext>
                </a:extLst>
              </a:tr>
              <a:tr h="434685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1" u="none" strike="noStrike" dirty="0">
                          <a:effectLst/>
                        </a:rPr>
                        <a:t>15:40 – 16:25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700" u="none" strike="noStrike" dirty="0" err="1">
                          <a:effectLst/>
                        </a:rPr>
                        <a:t>Special</a:t>
                      </a:r>
                      <a:r>
                        <a:rPr lang="hu-HU" sz="700" u="none" strike="noStrike" dirty="0"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effectLst/>
                        </a:rPr>
                        <a:t>Andragogy</a:t>
                      </a:r>
                      <a:br>
                        <a:rPr lang="hu-HU" sz="700" u="none" strike="noStrike" dirty="0">
                          <a:effectLst/>
                        </a:rPr>
                      </a:br>
                      <a:r>
                        <a:rPr lang="hu-HU" sz="700" u="none" strike="noStrike" dirty="0">
                          <a:effectLst/>
                        </a:rPr>
                        <a:t>AK1_1413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 dirty="0">
                          <a:effectLst/>
                        </a:rPr>
                        <a:t>Theory and Practice of Planning and Consulting</a:t>
                      </a:r>
                      <a:r>
                        <a:rPr lang="hu-HU" sz="700" u="none" strike="noStrike" dirty="0">
                          <a:effectLst/>
                        </a:rPr>
                        <a:t> I.</a:t>
                      </a:r>
                      <a:br>
                        <a:rPr lang="en-US" sz="700" u="none" strike="noStrike" dirty="0">
                          <a:effectLst/>
                        </a:rPr>
                      </a:br>
                      <a:r>
                        <a:rPr lang="en-US" sz="700" u="none" strike="noStrike" dirty="0">
                          <a:effectLst/>
                        </a:rPr>
                        <a:t>AK1_2</a:t>
                      </a:r>
                      <a:r>
                        <a:rPr lang="hu-HU" sz="700" u="none" strike="noStrike" dirty="0">
                          <a:effectLst/>
                        </a:rPr>
                        <a:t>52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700" u="none" strike="noStrike" dirty="0">
                          <a:effectLst/>
                        </a:rPr>
                        <a:t> </a:t>
                      </a:r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hu-HU" sz="7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2326712779"/>
                  </a:ext>
                </a:extLst>
              </a:tr>
              <a:tr h="328488">
                <a:tc>
                  <a:txBody>
                    <a:bodyPr/>
                    <a:lstStyle/>
                    <a:p>
                      <a:pPr marL="0" algn="ctr" defTabSz="617068" rtl="0" eaLnBrk="1" fontAlgn="ctr" latinLnBrk="0" hangingPunct="1"/>
                      <a:r>
                        <a:rPr lang="hu-HU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16:30 – 17:15</a:t>
                      </a: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1706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700" u="none" strike="noStrike" dirty="0" err="1">
                          <a:effectLst/>
                        </a:rPr>
                        <a:t>Special</a:t>
                      </a:r>
                      <a:r>
                        <a:rPr lang="hu-HU" sz="700" u="none" strike="noStrike" dirty="0">
                          <a:effectLst/>
                        </a:rPr>
                        <a:t> </a:t>
                      </a:r>
                      <a:r>
                        <a:rPr lang="hu-HU" sz="700" u="none" strike="noStrike" dirty="0" err="1">
                          <a:effectLst/>
                        </a:rPr>
                        <a:t>Andragogy</a:t>
                      </a:r>
                      <a:br>
                        <a:rPr lang="hu-HU" sz="700" u="none" strike="noStrike" dirty="0">
                          <a:effectLst/>
                        </a:rPr>
                      </a:br>
                      <a:r>
                        <a:rPr lang="hu-HU" sz="700" u="none" strike="noStrike" dirty="0">
                          <a:effectLst/>
                        </a:rPr>
                        <a:t>AK1_1413</a:t>
                      </a:r>
                      <a:endParaRPr lang="hu-H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algn="ctr" defTabSz="617068" rtl="0" eaLnBrk="1" fontAlgn="ctr" latinLnBrk="0" hangingPunct="1"/>
                      <a:endParaRPr lang="en-US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tc>
                  <a:txBody>
                    <a:bodyPr/>
                    <a:lstStyle/>
                    <a:p>
                      <a:pPr marL="0" algn="ctr" defTabSz="617068" rtl="0" eaLnBrk="1" fontAlgn="ctr" latinLnBrk="0" hangingPunct="1"/>
                      <a:endParaRPr lang="hu-H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tc gridSpan="2">
                  <a:txBody>
                    <a:bodyPr/>
                    <a:lstStyle/>
                    <a:p>
                      <a:pPr marL="0" algn="ctr" defTabSz="617068" rtl="0" eaLnBrk="1" fontAlgn="ctr" latinLnBrk="0" hangingPunct="1"/>
                      <a:endParaRPr lang="hu-H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17068" rtl="0" eaLnBrk="1" fontAlgn="ctr" latinLnBrk="0" hangingPunct="1"/>
                      <a:endParaRPr lang="hu-H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98" marR="4398" marT="4398" marB="0" anchor="ctr"/>
                </a:tc>
                <a:extLst>
                  <a:ext uri="{0D108BD9-81ED-4DB2-BD59-A6C34878D82A}">
                    <a16:rowId xmlns:a16="http://schemas.microsoft.com/office/drawing/2014/main" val="466142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811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2762" y="313433"/>
            <a:ext cx="6582748" cy="460857"/>
          </a:xfrm>
        </p:spPr>
        <p:txBody>
          <a:bodyPr anchor="ctr"/>
          <a:lstStyle/>
          <a:p>
            <a:pPr algn="r"/>
            <a:r>
              <a:rPr lang="hu-HU" sz="2000" dirty="0"/>
              <a:t>SCHEDULE FOR THE 2026 AUTUMN SEMESTER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3" y="934029"/>
            <a:ext cx="8304873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Term </a:t>
            </a:r>
            <a:r>
              <a:rPr lang="hu-HU" sz="1600" dirty="0" err="1">
                <a:ea typeface="Calibri" panose="020F0502020204030204" pitchFamily="34" charset="0"/>
              </a:rPr>
              <a:t>time</a:t>
            </a:r>
            <a:r>
              <a:rPr lang="hu-HU" sz="1600" dirty="0">
                <a:ea typeface="Calibri" panose="020F0502020204030204" pitchFamily="34" charset="0"/>
              </a:rPr>
              <a:t> (13 </a:t>
            </a:r>
            <a:r>
              <a:rPr lang="hu-HU" sz="1600" dirty="0" err="1">
                <a:ea typeface="Calibri" panose="020F0502020204030204" pitchFamily="34" charset="0"/>
              </a:rPr>
              <a:t>weeks</a:t>
            </a:r>
            <a:r>
              <a:rPr lang="hu-HU" sz="1600" dirty="0">
                <a:ea typeface="Calibri" panose="020F0502020204030204" pitchFamily="34" charset="0"/>
              </a:rPr>
              <a:t>): 07 </a:t>
            </a:r>
            <a:r>
              <a:rPr lang="hu-HU" sz="1600" dirty="0" err="1">
                <a:ea typeface="Calibri" panose="020F0502020204030204" pitchFamily="34" charset="0"/>
              </a:rPr>
              <a:t>September</a:t>
            </a:r>
            <a:r>
              <a:rPr lang="hu-HU" sz="1600" dirty="0">
                <a:ea typeface="Calibri" panose="020F0502020204030204" pitchFamily="34" charset="0"/>
              </a:rPr>
              <a:t> 2026 – 05 December 2026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Week</a:t>
            </a:r>
            <a:r>
              <a:rPr lang="hu-HU" sz="1600" dirty="0">
                <a:ea typeface="Calibri" panose="020F0502020204030204" pitchFamily="34" charset="0"/>
              </a:rPr>
              <a:t> of </a:t>
            </a:r>
            <a:r>
              <a:rPr lang="hu-HU" sz="1600" dirty="0" err="1">
                <a:ea typeface="Calibri" panose="020F0502020204030204" pitchFamily="34" charset="0"/>
              </a:rPr>
              <a:t>reporting</a:t>
            </a:r>
            <a:r>
              <a:rPr lang="hu-HU" sz="1600" dirty="0">
                <a:ea typeface="Calibri" panose="020F0502020204030204" pitchFamily="34" charset="0"/>
              </a:rPr>
              <a:t>: 07 December 2026 – 12 December 2026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Examination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period</a:t>
            </a:r>
            <a:r>
              <a:rPr lang="hu-HU" sz="1600" dirty="0">
                <a:ea typeface="Calibri" panose="020F0502020204030204" pitchFamily="34" charset="0"/>
              </a:rPr>
              <a:t>: 07 December 2026 – 23 </a:t>
            </a:r>
            <a:r>
              <a:rPr lang="hu-HU" sz="1600" dirty="0" err="1">
                <a:ea typeface="Calibri" panose="020F0502020204030204" pitchFamily="34" charset="0"/>
              </a:rPr>
              <a:t>January</a:t>
            </a:r>
            <a:r>
              <a:rPr lang="hu-HU" sz="1600" dirty="0">
                <a:ea typeface="Calibri" panose="020F0502020204030204" pitchFamily="34" charset="0"/>
              </a:rPr>
              <a:t> 2026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Semester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opening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ceremony</a:t>
            </a:r>
            <a:r>
              <a:rPr lang="hu-HU" sz="1600" dirty="0">
                <a:ea typeface="Calibri" panose="020F0502020204030204" pitchFamily="34" charset="0"/>
              </a:rPr>
              <a:t>: 07 </a:t>
            </a:r>
            <a:r>
              <a:rPr lang="hu-HU" sz="1600" dirty="0" err="1">
                <a:ea typeface="Calibri" panose="020F0502020204030204" pitchFamily="34" charset="0"/>
              </a:rPr>
              <a:t>September</a:t>
            </a:r>
            <a:r>
              <a:rPr lang="hu-HU" sz="1600" dirty="0">
                <a:ea typeface="Calibri" panose="020F0502020204030204" pitchFamily="34" charset="0"/>
              </a:rPr>
              <a:t> 2026 (</a:t>
            </a:r>
            <a:r>
              <a:rPr lang="hu-HU" sz="1600" dirty="0" err="1">
                <a:ea typeface="Calibri" panose="020F0502020204030204" pitchFamily="34" charset="0"/>
              </a:rPr>
              <a:t>Monday</a:t>
            </a:r>
            <a:r>
              <a:rPr lang="hu-HU" sz="1600" dirty="0">
                <a:ea typeface="Calibri" panose="020F0502020204030204" pitchFamily="34" charset="0"/>
              </a:rPr>
              <a:t>) 10:00 AM, University </a:t>
            </a:r>
            <a:r>
              <a:rPr lang="hu-HU" sz="1600" dirty="0" err="1">
                <a:ea typeface="Calibri" panose="020F0502020204030204" pitchFamily="34" charset="0"/>
              </a:rPr>
              <a:t>Sports</a:t>
            </a:r>
            <a:r>
              <a:rPr lang="hu-HU" sz="1600" dirty="0">
                <a:ea typeface="Calibri" panose="020F0502020204030204" pitchFamily="34" charset="0"/>
              </a:rPr>
              <a:t> Hall (Main Campus) – </a:t>
            </a:r>
            <a:r>
              <a:rPr lang="hu-HU" sz="1600" dirty="0">
                <a:solidFill>
                  <a:srgbClr val="FF0000"/>
                </a:solidFill>
                <a:ea typeface="Calibri" panose="020F0502020204030204" pitchFamily="34" charset="0"/>
              </a:rPr>
              <a:t>NO TEACHING FOR FIRST YEAR STUDENTS, </a:t>
            </a:r>
            <a:r>
              <a:rPr lang="en-US" sz="1600" dirty="0">
                <a:solidFill>
                  <a:srgbClr val="FF0000"/>
                </a:solidFill>
                <a:ea typeface="Calibri" panose="020F0502020204030204" pitchFamily="34" charset="0"/>
              </a:rPr>
              <a:t>HOWEVER, ATTENDANCE AT THE ACADEMIC YEAR INDUCTION IS MANDATORY</a:t>
            </a:r>
            <a:endParaRPr lang="hu-HU" sz="1600" dirty="0">
              <a:solidFill>
                <a:srgbClr val="FF0000"/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Public </a:t>
            </a:r>
            <a:r>
              <a:rPr lang="hu-HU" sz="1600" dirty="0" err="1">
                <a:ea typeface="Calibri" panose="020F0502020204030204" pitchFamily="34" charset="0"/>
              </a:rPr>
              <a:t>holidays</a:t>
            </a:r>
            <a:r>
              <a:rPr lang="hu-HU" sz="1600" dirty="0">
                <a:ea typeface="Calibri" panose="020F0502020204030204" pitchFamily="34" charset="0"/>
              </a:rPr>
              <a:t> (National </a:t>
            </a:r>
            <a:r>
              <a:rPr lang="hu-HU" sz="1600" dirty="0" err="1">
                <a:ea typeface="Calibri" panose="020F0502020204030204" pitchFamily="34" charset="0"/>
              </a:rPr>
              <a:t>or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religious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holidays</a:t>
            </a:r>
            <a:r>
              <a:rPr lang="hu-HU" sz="1600" dirty="0">
                <a:ea typeface="Calibri" panose="020F0502020204030204" pitchFamily="34" charset="0"/>
              </a:rPr>
              <a:t>)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23 </a:t>
            </a:r>
            <a:r>
              <a:rPr lang="hu-HU" sz="1400" dirty="0" err="1">
                <a:ea typeface="Calibri" panose="020F0502020204030204" pitchFamily="34" charset="0"/>
              </a:rPr>
              <a:t>October</a:t>
            </a:r>
            <a:r>
              <a:rPr lang="hu-HU" sz="1400" dirty="0">
                <a:ea typeface="Calibri" panose="020F0502020204030204" pitchFamily="34" charset="0"/>
              </a:rPr>
              <a:t> 2026 (</a:t>
            </a:r>
            <a:r>
              <a:rPr lang="hu-HU" sz="1400" dirty="0" err="1">
                <a:ea typeface="Calibri" panose="020F0502020204030204" pitchFamily="34" charset="0"/>
              </a:rPr>
              <a:t>Friday</a:t>
            </a:r>
            <a:r>
              <a:rPr lang="hu-HU" sz="1400" dirty="0">
                <a:ea typeface="Calibri" panose="020F0502020204030204" pitchFamily="34" charset="0"/>
              </a:rPr>
              <a:t>): National Day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24 December 2026 (</a:t>
            </a:r>
            <a:r>
              <a:rPr lang="hu-HU" sz="1400" dirty="0" err="1">
                <a:ea typeface="Calibri" panose="020F0502020204030204" pitchFamily="34" charset="0"/>
              </a:rPr>
              <a:t>Thursday</a:t>
            </a:r>
            <a:r>
              <a:rPr lang="hu-HU" sz="1400" dirty="0">
                <a:ea typeface="Calibri" panose="020F0502020204030204" pitchFamily="34" charset="0"/>
              </a:rPr>
              <a:t>): </a:t>
            </a:r>
            <a:r>
              <a:rPr lang="hu-HU" sz="1400" dirty="0" err="1">
                <a:ea typeface="Calibri" panose="020F0502020204030204" pitchFamily="34" charset="0"/>
              </a:rPr>
              <a:t>Chirstmas</a:t>
            </a:r>
            <a:r>
              <a:rPr lang="hu-HU" sz="1400" dirty="0">
                <a:ea typeface="Calibri" panose="020F0502020204030204" pitchFamily="34" charset="0"/>
              </a:rPr>
              <a:t> Eve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25-26 December 2026 (</a:t>
            </a:r>
            <a:r>
              <a:rPr lang="hu-HU" sz="1400" dirty="0" err="1">
                <a:ea typeface="Calibri" panose="020F0502020204030204" pitchFamily="34" charset="0"/>
              </a:rPr>
              <a:t>Friday</a:t>
            </a:r>
            <a:r>
              <a:rPr lang="hu-HU" sz="1400" dirty="0">
                <a:ea typeface="Calibri" panose="020F0502020204030204" pitchFamily="34" charset="0"/>
              </a:rPr>
              <a:t> – </a:t>
            </a:r>
            <a:r>
              <a:rPr lang="hu-HU" sz="1400" dirty="0" err="1">
                <a:ea typeface="Calibri" panose="020F0502020204030204" pitchFamily="34" charset="0"/>
              </a:rPr>
              <a:t>Saturday</a:t>
            </a:r>
            <a:r>
              <a:rPr lang="hu-HU" sz="1400" dirty="0">
                <a:ea typeface="Calibri" panose="020F0502020204030204" pitchFamily="34" charset="0"/>
              </a:rPr>
              <a:t>): </a:t>
            </a:r>
            <a:r>
              <a:rPr lang="hu-HU" sz="1400" dirty="0" err="1">
                <a:ea typeface="Calibri" panose="020F0502020204030204" pitchFamily="34" charset="0"/>
              </a:rPr>
              <a:t>Christmas</a:t>
            </a: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01 </a:t>
            </a:r>
            <a:r>
              <a:rPr lang="hu-HU" sz="1400" dirty="0" err="1">
                <a:ea typeface="Calibri" panose="020F0502020204030204" pitchFamily="34" charset="0"/>
              </a:rPr>
              <a:t>January</a:t>
            </a:r>
            <a:r>
              <a:rPr lang="hu-HU" sz="1400" dirty="0">
                <a:ea typeface="Calibri" panose="020F0502020204030204" pitchFamily="34" charset="0"/>
              </a:rPr>
              <a:t> 2027 (</a:t>
            </a:r>
            <a:r>
              <a:rPr lang="hu-HU" sz="1400" dirty="0" err="1">
                <a:ea typeface="Calibri" panose="020F0502020204030204" pitchFamily="34" charset="0"/>
              </a:rPr>
              <a:t>Friday</a:t>
            </a:r>
            <a:r>
              <a:rPr lang="hu-HU" sz="1400" dirty="0">
                <a:ea typeface="Calibri" panose="020F0502020204030204" pitchFamily="34" charset="0"/>
              </a:rPr>
              <a:t>): New </a:t>
            </a:r>
            <a:r>
              <a:rPr lang="hu-HU" sz="1400" dirty="0" err="1">
                <a:ea typeface="Calibri" panose="020F0502020204030204" pitchFamily="34" charset="0"/>
              </a:rPr>
              <a:t>Year’s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day</a:t>
            </a:r>
            <a:endParaRPr lang="hu-HU" sz="1400" dirty="0">
              <a:ea typeface="Calibri" panose="020F0502020204030204" pitchFamily="34" charset="0"/>
            </a:endParaRP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ea typeface="Calibri" panose="020F0502020204030204" pitchFamily="34" charset="0"/>
              </a:rPr>
              <a:t>Apáczai </a:t>
            </a:r>
            <a:r>
              <a:rPr lang="hu-HU" sz="1600" dirty="0" err="1">
                <a:ea typeface="Calibri" panose="020F0502020204030204" pitchFamily="34" charset="0"/>
              </a:rPr>
              <a:t>Scientific</a:t>
            </a:r>
            <a:r>
              <a:rPr lang="hu-HU" sz="1600" dirty="0">
                <a:ea typeface="Calibri" panose="020F0502020204030204" pitchFamily="34" charset="0"/>
              </a:rPr>
              <a:t> Conference: 12-13 November 2026 (</a:t>
            </a:r>
            <a:r>
              <a:rPr lang="hu-HU" sz="1600" dirty="0" err="1">
                <a:ea typeface="Calibri" panose="020F0502020204030204" pitchFamily="34" charset="0"/>
              </a:rPr>
              <a:t>Thursday</a:t>
            </a:r>
            <a:r>
              <a:rPr lang="hu-HU" sz="1600" dirty="0">
                <a:ea typeface="Calibri" panose="020F0502020204030204" pitchFamily="34" charset="0"/>
              </a:rPr>
              <a:t> – </a:t>
            </a:r>
            <a:r>
              <a:rPr lang="hu-HU" sz="1600" dirty="0" err="1">
                <a:ea typeface="Calibri" panose="020F0502020204030204" pitchFamily="34" charset="0"/>
              </a:rPr>
              <a:t>Friday</a:t>
            </a:r>
            <a:r>
              <a:rPr lang="hu-HU" sz="1600" dirty="0">
                <a:ea typeface="Calibri" panose="020F0502020204030204" pitchFamily="34" charset="0"/>
              </a:rPr>
              <a:t>) – </a:t>
            </a:r>
            <a:r>
              <a:rPr lang="hu-HU" sz="1600" dirty="0">
                <a:solidFill>
                  <a:srgbClr val="FF0000"/>
                </a:solidFill>
                <a:ea typeface="Calibri" panose="020F0502020204030204" pitchFamily="34" charset="0"/>
              </a:rPr>
              <a:t>NO TEACHING AT APÁCZAI FACULTY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762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18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1141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2762" y="313433"/>
            <a:ext cx="6582748" cy="460857"/>
          </a:xfrm>
        </p:spPr>
        <p:txBody>
          <a:bodyPr anchor="ctr"/>
          <a:lstStyle/>
          <a:p>
            <a:pPr algn="r"/>
            <a:r>
              <a:rPr lang="hu-HU" sz="2000" dirty="0"/>
              <a:t>LOCATIONS, BUILDINGS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4" y="934029"/>
            <a:ext cx="4152436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b="1" dirty="0">
                <a:ea typeface="Calibri" panose="020F0502020204030204" pitchFamily="34" charset="0"/>
              </a:rPr>
              <a:t>APÁCZAI FACULTY BUILDING No1 </a:t>
            </a:r>
            <a:r>
              <a:rPr lang="hu-HU" sz="1600" dirty="0">
                <a:ea typeface="Calibri" panose="020F0502020204030204" pitchFamily="34" charset="0"/>
              </a:rPr>
              <a:t>(</a:t>
            </a:r>
            <a:r>
              <a:rPr lang="hu-HU" sz="1600" dirty="0" err="1">
                <a:ea typeface="Calibri" panose="020F0502020204030204" pitchFamily="34" charset="0"/>
              </a:rPr>
              <a:t>classrooms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marked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b="1" dirty="0">
                <a:ea typeface="Calibri" panose="020F0502020204030204" pitchFamily="34" charset="0"/>
              </a:rPr>
              <a:t>AK1_xxx)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b="1" dirty="0">
                <a:ea typeface="Calibri" panose="020F0502020204030204" pitchFamily="34" charset="0"/>
              </a:rPr>
              <a:t>Main </a:t>
            </a:r>
            <a:r>
              <a:rPr lang="hu-HU" sz="1600" b="1" dirty="0" err="1">
                <a:ea typeface="Calibri" panose="020F0502020204030204" pitchFamily="34" charset="0"/>
              </a:rPr>
              <a:t>venue</a:t>
            </a:r>
            <a:r>
              <a:rPr lang="hu-HU" sz="1600" b="1" dirty="0">
                <a:ea typeface="Calibri" panose="020F0502020204030204" pitchFamily="34" charset="0"/>
              </a:rPr>
              <a:t> of </a:t>
            </a:r>
            <a:r>
              <a:rPr lang="hu-HU" sz="1600" b="1" dirty="0" err="1">
                <a:ea typeface="Calibri" panose="020F0502020204030204" pitchFamily="34" charset="0"/>
              </a:rPr>
              <a:t>the</a:t>
            </a:r>
            <a:r>
              <a:rPr lang="hu-HU" sz="1600" b="1" dirty="0">
                <a:ea typeface="Calibri" panose="020F0502020204030204" pitchFamily="34" charset="0"/>
              </a:rPr>
              <a:t> </a:t>
            </a:r>
            <a:r>
              <a:rPr lang="hu-HU" sz="1600" b="1" dirty="0" err="1">
                <a:ea typeface="Calibri" panose="020F0502020204030204" pitchFamily="34" charset="0"/>
              </a:rPr>
              <a:t>programme</a:t>
            </a:r>
            <a:endParaRPr lang="hu-HU" sz="1600" b="1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Address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9022 </a:t>
            </a:r>
            <a:r>
              <a:rPr lang="en-US" sz="1600" dirty="0" err="1">
                <a:solidFill>
                  <a:schemeClr val="tx2"/>
                </a:solidFill>
                <a:ea typeface="Calibri" panose="020F0502020204030204" pitchFamily="34" charset="0"/>
              </a:rPr>
              <a:t>Győr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, Liszt Ferenc Street 42</a:t>
            </a:r>
            <a:endParaRPr lang="hu-HU" sz="1600" dirty="0">
              <a:solidFill>
                <a:schemeClr val="tx2"/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Google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Maps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</a:t>
            </a:r>
            <a:r>
              <a:rPr lang="hu-HU" sz="1600" i="1" dirty="0">
                <a:solidFill>
                  <a:schemeClr val="tx2"/>
                </a:solidFill>
                <a:ea typeface="Calibri" panose="020F0502020204030204" pitchFamily="34" charset="0"/>
              </a:rPr>
              <a:t>„Széchenyi István Egyetem Apáczai Csere János Kar”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GPS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coordinates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47.69000, 17.64094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Located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i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n the historic city center, next to the </a:t>
            </a:r>
            <a:r>
              <a:rPr lang="en-US" sz="1600" dirty="0" err="1">
                <a:solidFill>
                  <a:schemeClr val="tx2"/>
                </a:solidFill>
                <a:ea typeface="Calibri" panose="020F0502020204030204" pitchFamily="34" charset="0"/>
              </a:rPr>
              <a:t>Árkád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Mall</a:t>
            </a:r>
            <a:endParaRPr lang="hu-HU" sz="1600" dirty="0">
              <a:solidFill>
                <a:schemeClr val="tx2"/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Appr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. 15-20 min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walking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distance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from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Main Campus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762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18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3BE9322-8DCA-B6EB-2465-964B39703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864" y="1285875"/>
            <a:ext cx="3856572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1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2762" y="313433"/>
            <a:ext cx="6582748" cy="460857"/>
          </a:xfrm>
        </p:spPr>
        <p:txBody>
          <a:bodyPr anchor="ctr"/>
          <a:lstStyle/>
          <a:p>
            <a:pPr algn="r"/>
            <a:r>
              <a:rPr lang="hu-HU" sz="2000" dirty="0"/>
              <a:t>LOCATIONS, BUILDINGS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4" y="1081513"/>
            <a:ext cx="4668630" cy="1099297"/>
          </a:xfrm>
        </p:spPr>
        <p:txBody>
          <a:bodyPr/>
          <a:lstStyle/>
          <a:p>
            <a:pPr lvl="0" algn="just">
              <a:lnSpc>
                <a:spcPct val="115000"/>
              </a:lnSpc>
            </a:pPr>
            <a:r>
              <a:rPr lang="hu-HU" sz="1600" b="1" dirty="0">
                <a:ea typeface="Calibri" panose="020F0502020204030204" pitchFamily="34" charset="0"/>
              </a:rPr>
              <a:t>SERVICES AT APÁCZAI FACULTY BUILDING No1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400" dirty="0">
                <a:ea typeface="Calibri" panose="020F0502020204030204" pitchFamily="34" charset="0"/>
              </a:rPr>
              <a:t>Apáczai </a:t>
            </a:r>
            <a:r>
              <a:rPr lang="hu-HU" sz="1400" dirty="0" err="1">
                <a:ea typeface="Calibri" panose="020F0502020204030204" pitchFamily="34" charset="0"/>
              </a:rPr>
              <a:t>Library</a:t>
            </a: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P</a:t>
            </a:r>
            <a:r>
              <a:rPr lang="en-US" sz="1400" dirty="0" err="1">
                <a:ea typeface="Calibri" panose="020F0502020204030204" pitchFamily="34" charset="0"/>
              </a:rPr>
              <a:t>leasant</a:t>
            </a:r>
            <a:r>
              <a:rPr lang="en-US" sz="1400" dirty="0">
                <a:ea typeface="Calibri" panose="020F0502020204030204" pitchFamily="34" charset="0"/>
              </a:rPr>
              <a:t> atmosphere, modern environment</a:t>
            </a: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 err="1">
                <a:ea typeface="Calibri" panose="020F0502020204030204" pitchFamily="34" charset="0"/>
              </a:rPr>
              <a:t>Venue</a:t>
            </a:r>
            <a:r>
              <a:rPr lang="hu-HU" sz="1400" dirty="0">
                <a:ea typeface="Calibri" panose="020F0502020204030204" pitchFamily="34" charset="0"/>
              </a:rPr>
              <a:t> for </a:t>
            </a:r>
            <a:r>
              <a:rPr lang="hu-HU" sz="1400" dirty="0" err="1">
                <a:ea typeface="Calibri" panose="020F0502020204030204" pitchFamily="34" charset="0"/>
              </a:rPr>
              <a:t>cultural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events</a:t>
            </a:r>
            <a:r>
              <a:rPr lang="hu-HU" sz="1400" dirty="0">
                <a:ea typeface="Calibri" panose="020F0502020204030204" pitchFamily="34" charset="0"/>
              </a:rPr>
              <a:t>, </a:t>
            </a:r>
            <a:r>
              <a:rPr lang="hu-HU" sz="1400" dirty="0" err="1">
                <a:ea typeface="Calibri" panose="020F0502020204030204" pitchFamily="34" charset="0"/>
              </a:rPr>
              <a:t>book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launches</a:t>
            </a:r>
            <a:r>
              <a:rPr lang="hu-HU" sz="1400" dirty="0">
                <a:ea typeface="Calibri" panose="020F0502020204030204" pitchFamily="34" charset="0"/>
              </a:rPr>
              <a:t> etc.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</a:rPr>
              <a:t>P</a:t>
            </a:r>
            <a:r>
              <a:rPr lang="en-US" sz="1400" dirty="0" err="1">
                <a:ea typeface="Calibri" panose="020F0502020204030204" pitchFamily="34" charset="0"/>
              </a:rPr>
              <a:t>rofessional</a:t>
            </a:r>
            <a:r>
              <a:rPr lang="en-US" sz="1400" dirty="0">
                <a:ea typeface="Calibri" panose="020F0502020204030204" pitchFamily="34" charset="0"/>
              </a:rPr>
              <a:t> assistance for learning and </a:t>
            </a:r>
            <a:r>
              <a:rPr lang="hu-HU" sz="1400" dirty="0" err="1">
                <a:ea typeface="Calibri" panose="020F0502020204030204" pitchFamily="34" charset="0"/>
              </a:rPr>
              <a:t>scientific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en-US" sz="1400" dirty="0">
                <a:ea typeface="Calibri" panose="020F0502020204030204" pitchFamily="34" charset="0"/>
              </a:rPr>
              <a:t>research</a:t>
            </a:r>
            <a:endParaRPr lang="hu-HU" sz="14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400" dirty="0" err="1">
                <a:ea typeface="Calibri" panose="020F0502020204030204" pitchFamily="34" charset="0"/>
              </a:rPr>
              <a:t>Téká</a:t>
            </a:r>
            <a:r>
              <a:rPr lang="hu-HU" sz="1400" dirty="0">
                <a:ea typeface="Calibri" panose="020F0502020204030204" pitchFamily="34" charset="0"/>
              </a:rPr>
              <a:t> Restaurant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 err="1">
                <a:ea typeface="Calibri" panose="020F0502020204030204" pitchFamily="34" charset="0"/>
              </a:rPr>
              <a:t>Different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types</a:t>
            </a:r>
            <a:r>
              <a:rPr lang="hu-HU" sz="1400" dirty="0">
                <a:ea typeface="Calibri" panose="020F0502020204030204" pitchFamily="34" charset="0"/>
              </a:rPr>
              <a:t> of </a:t>
            </a:r>
            <a:r>
              <a:rPr lang="hu-HU" sz="1400" dirty="0" err="1">
                <a:ea typeface="Calibri" panose="020F0502020204030204" pitchFamily="34" charset="0"/>
              </a:rPr>
              <a:t>daily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menus</a:t>
            </a: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hu-HU" sz="1400" dirty="0">
                <a:ea typeface="Calibri" panose="020F0502020204030204" pitchFamily="34" charset="0"/>
                <a:hlinkClick r:id="rId2"/>
              </a:rPr>
              <a:t>https://www.facebook.com/tekaetterem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400" dirty="0">
                <a:ea typeface="Calibri" panose="020F0502020204030204" pitchFamily="34" charset="0"/>
              </a:rPr>
              <a:t>Vending </a:t>
            </a:r>
            <a:r>
              <a:rPr lang="hu-HU" sz="1400" dirty="0" err="1">
                <a:ea typeface="Calibri" panose="020F0502020204030204" pitchFamily="34" charset="0"/>
              </a:rPr>
              <a:t>machines</a:t>
            </a:r>
            <a:r>
              <a:rPr lang="hu-HU" sz="1400" dirty="0">
                <a:ea typeface="Calibri" panose="020F0502020204030204" pitchFamily="34" charset="0"/>
              </a:rPr>
              <a:t>: </a:t>
            </a:r>
            <a:r>
              <a:rPr lang="hu-HU" sz="1400" dirty="0" err="1">
                <a:ea typeface="Calibri" panose="020F0502020204030204" pitchFamily="34" charset="0"/>
              </a:rPr>
              <a:t>coffee</a:t>
            </a:r>
            <a:r>
              <a:rPr lang="hu-HU" sz="1400" dirty="0">
                <a:ea typeface="Calibri" panose="020F0502020204030204" pitchFamily="34" charset="0"/>
              </a:rPr>
              <a:t>, </a:t>
            </a:r>
            <a:r>
              <a:rPr lang="hu-HU" sz="1400" dirty="0" err="1">
                <a:ea typeface="Calibri" panose="020F0502020204030204" pitchFamily="34" charset="0"/>
              </a:rPr>
              <a:t>soft</a:t>
            </a:r>
            <a:r>
              <a:rPr lang="hu-HU" sz="1400" dirty="0">
                <a:ea typeface="Calibri" panose="020F0502020204030204" pitchFamily="34" charset="0"/>
              </a:rPr>
              <a:t> </a:t>
            </a:r>
            <a:r>
              <a:rPr lang="hu-HU" sz="1400" dirty="0" err="1">
                <a:ea typeface="Calibri" panose="020F0502020204030204" pitchFamily="34" charset="0"/>
              </a:rPr>
              <a:t>drinks</a:t>
            </a:r>
            <a:r>
              <a:rPr lang="hu-HU" sz="1400" dirty="0">
                <a:ea typeface="Calibri" panose="020F0502020204030204" pitchFamily="34" charset="0"/>
              </a:rPr>
              <a:t>, </a:t>
            </a:r>
            <a:r>
              <a:rPr lang="hu-HU" sz="1400" dirty="0" err="1">
                <a:ea typeface="Calibri" panose="020F0502020204030204" pitchFamily="34" charset="0"/>
              </a:rPr>
              <a:t>sweets</a:t>
            </a:r>
            <a:r>
              <a:rPr lang="hu-HU" sz="1400" dirty="0">
                <a:ea typeface="Calibri" panose="020F0502020204030204" pitchFamily="34" charset="0"/>
              </a:rPr>
              <a:t> etc. 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562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762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18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9785FBBC-2060-F5E8-CE4F-052B90B53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291" y="2840258"/>
            <a:ext cx="3074219" cy="172924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2379149-848F-43AE-B6BC-674217C97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292" y="972147"/>
            <a:ext cx="3074218" cy="172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65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2762" y="313433"/>
            <a:ext cx="6582748" cy="460857"/>
          </a:xfrm>
        </p:spPr>
        <p:txBody>
          <a:bodyPr anchor="ctr"/>
          <a:lstStyle/>
          <a:p>
            <a:pPr algn="r"/>
            <a:r>
              <a:rPr lang="hu-HU" sz="2000" dirty="0"/>
              <a:t>LOCATIONS, BUILDINGS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4" y="982273"/>
            <a:ext cx="4255675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b="1" dirty="0">
                <a:ea typeface="Calibri" panose="020F0502020204030204" pitchFamily="34" charset="0"/>
              </a:rPr>
              <a:t>APÁCZAI FACULTY BUILDING No4 </a:t>
            </a:r>
            <a:r>
              <a:rPr lang="hu-HU" sz="1600" dirty="0">
                <a:ea typeface="Calibri" panose="020F0502020204030204" pitchFamily="34" charset="0"/>
              </a:rPr>
              <a:t>(</a:t>
            </a:r>
            <a:r>
              <a:rPr lang="hu-HU" sz="1600" dirty="0" err="1">
                <a:ea typeface="Calibri" panose="020F0502020204030204" pitchFamily="34" charset="0"/>
              </a:rPr>
              <a:t>classrooms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marked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b="1" dirty="0">
                <a:ea typeface="Calibri" panose="020F0502020204030204" pitchFamily="34" charset="0"/>
              </a:rPr>
              <a:t>AK4_xxx)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External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venue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hu-HU" sz="1600" dirty="0" err="1">
                <a:ea typeface="Calibri" panose="020F0502020204030204" pitchFamily="34" charset="0"/>
              </a:rPr>
              <a:t>location</a:t>
            </a:r>
            <a:r>
              <a:rPr lang="hu-HU" sz="1600" dirty="0">
                <a:ea typeface="Calibri" panose="020F0502020204030204" pitchFamily="34" charset="0"/>
              </a:rPr>
              <a:t> of </a:t>
            </a:r>
            <a:r>
              <a:rPr lang="hu-HU" sz="1600" dirty="0" err="1">
                <a:ea typeface="Calibri" panose="020F0502020204030204" pitchFamily="34" charset="0"/>
              </a:rPr>
              <a:t>some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classes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Address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9022 </a:t>
            </a:r>
            <a:r>
              <a:rPr lang="en-US" sz="1600" dirty="0" err="1">
                <a:solidFill>
                  <a:schemeClr val="tx2"/>
                </a:solidFill>
                <a:ea typeface="Calibri" panose="020F0502020204030204" pitchFamily="34" charset="0"/>
              </a:rPr>
              <a:t>Győr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, 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Gárdonyi Géza S</a:t>
            </a:r>
            <a:r>
              <a:rPr lang="en-US" sz="1600" dirty="0" err="1">
                <a:solidFill>
                  <a:schemeClr val="tx2"/>
                </a:solidFill>
                <a:ea typeface="Calibri" panose="020F0502020204030204" pitchFamily="34" charset="0"/>
              </a:rPr>
              <a:t>treet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10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Google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Maps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</a:t>
            </a:r>
            <a:r>
              <a:rPr lang="hu-HU" sz="1600" i="1" dirty="0">
                <a:solidFill>
                  <a:schemeClr val="tx2"/>
                </a:solidFill>
                <a:ea typeface="Calibri" panose="020F0502020204030204" pitchFamily="34" charset="0"/>
              </a:rPr>
              <a:t>„Széchenyi István Egyetem Apáczai Csere János Kar IV. számú épület”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GPS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coordidantes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47.68622, 17.64003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Located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i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n the city center</a:t>
            </a:r>
            <a:endParaRPr lang="hu-HU" sz="1600" dirty="0">
              <a:solidFill>
                <a:schemeClr val="tx2"/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Appr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. 4-5 min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walking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distance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from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Apáczai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Faculty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Building No1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762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18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D2CA534-D23D-E3D3-17FA-35C1C383F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113" y="1531922"/>
            <a:ext cx="3618323" cy="23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3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2762" y="313433"/>
            <a:ext cx="6582748" cy="460857"/>
          </a:xfrm>
        </p:spPr>
        <p:txBody>
          <a:bodyPr anchor="ctr"/>
          <a:lstStyle/>
          <a:p>
            <a:pPr algn="r"/>
            <a:r>
              <a:rPr lang="hu-HU" sz="2000" dirty="0"/>
              <a:t>LOCATIONS, BUILDINGS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B2CD6-753A-2A4C-AABF-10651B53E4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9564" y="982273"/>
            <a:ext cx="4378578" cy="1099297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b="1" dirty="0">
                <a:ea typeface="Calibri" panose="020F0502020204030204" pitchFamily="34" charset="0"/>
              </a:rPr>
              <a:t>THE MAIN CAMPUS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ea typeface="Calibri" panose="020F0502020204030204" pitchFamily="34" charset="0"/>
              </a:rPr>
              <a:t>Venue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for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university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celebrations</a:t>
            </a:r>
            <a:r>
              <a:rPr lang="hu-HU" sz="1600" dirty="0">
                <a:ea typeface="Calibri" panose="020F0502020204030204" pitchFamily="34" charset="0"/>
              </a:rPr>
              <a:t> and </a:t>
            </a:r>
            <a:r>
              <a:rPr lang="hu-HU" sz="1600" dirty="0" err="1">
                <a:ea typeface="Calibri" panose="020F0502020204030204" pitchFamily="34" charset="0"/>
              </a:rPr>
              <a:t>student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programmes</a:t>
            </a:r>
            <a:r>
              <a:rPr lang="hu-HU" sz="1600" dirty="0">
                <a:ea typeface="Calibri" panose="020F0502020204030204" pitchFamily="34" charset="0"/>
              </a:rPr>
              <a:t>, </a:t>
            </a:r>
            <a:r>
              <a:rPr lang="hu-HU" sz="1600" dirty="0" err="1">
                <a:ea typeface="Calibri" panose="020F0502020204030204" pitchFamily="34" charset="0"/>
              </a:rPr>
              <a:t>location</a:t>
            </a:r>
            <a:r>
              <a:rPr lang="hu-HU" sz="1600" dirty="0">
                <a:ea typeface="Calibri" panose="020F0502020204030204" pitchFamily="34" charset="0"/>
              </a:rPr>
              <a:t> of </a:t>
            </a:r>
            <a:r>
              <a:rPr lang="hu-HU" sz="1600" dirty="0" err="1">
                <a:ea typeface="Calibri" panose="020F0502020204030204" pitchFamily="34" charset="0"/>
              </a:rPr>
              <a:t>multiple</a:t>
            </a:r>
            <a:r>
              <a:rPr lang="hu-HU" sz="1600" dirty="0">
                <a:ea typeface="Calibri" panose="020F0502020204030204" pitchFamily="34" charset="0"/>
              </a:rPr>
              <a:t> </a:t>
            </a:r>
            <a:r>
              <a:rPr lang="hu-HU" sz="1600" dirty="0" err="1">
                <a:ea typeface="Calibri" panose="020F0502020204030204" pitchFamily="34" charset="0"/>
              </a:rPr>
              <a:t>faculties</a:t>
            </a:r>
            <a:endParaRPr lang="hu-HU" sz="16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Address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902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6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ea typeface="Calibri" panose="020F0502020204030204" pitchFamily="34" charset="0"/>
              </a:rPr>
              <a:t>Győr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, 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Egyetem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Square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1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Google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Maps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</a:t>
            </a:r>
            <a:r>
              <a:rPr lang="hu-HU" sz="1600" i="1" dirty="0">
                <a:solidFill>
                  <a:schemeClr val="tx2"/>
                </a:solidFill>
                <a:ea typeface="Calibri" panose="020F0502020204030204" pitchFamily="34" charset="0"/>
              </a:rPr>
              <a:t>„Széchenyi István Egyetem”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GPS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coordidantes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: 47.69349, 17.62788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Located on the outskirts of the city center, in a green area on the banks of the Mos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o</a:t>
            </a:r>
            <a:r>
              <a:rPr lang="en-US" sz="1600" dirty="0" err="1">
                <a:solidFill>
                  <a:schemeClr val="tx2"/>
                </a:solidFill>
                <a:ea typeface="Calibri" panose="020F0502020204030204" pitchFamily="34" charset="0"/>
              </a:rPr>
              <a:t>ni</a:t>
            </a:r>
            <a:r>
              <a:rPr lang="en-US" sz="1600" dirty="0">
                <a:solidFill>
                  <a:schemeClr val="tx2"/>
                </a:solidFill>
                <a:ea typeface="Calibri" panose="020F0502020204030204" pitchFamily="34" charset="0"/>
              </a:rPr>
              <a:t>-Danube River.</a:t>
            </a:r>
            <a:endParaRPr lang="hu-HU" sz="1600" dirty="0">
              <a:solidFill>
                <a:schemeClr val="tx2"/>
              </a:solidFill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Appr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. 15 min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walking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distance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from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</a:t>
            </a:r>
            <a:r>
              <a:rPr lang="hu-HU" sz="1600" dirty="0" err="1">
                <a:solidFill>
                  <a:schemeClr val="tx2"/>
                </a:solidFill>
                <a:ea typeface="Calibri" panose="020F0502020204030204" pitchFamily="34" charset="0"/>
              </a:rPr>
              <a:t>historical</a:t>
            </a:r>
            <a:r>
              <a:rPr lang="hu-HU" sz="1600" dirty="0">
                <a:solidFill>
                  <a:schemeClr val="tx2"/>
                </a:solidFill>
                <a:ea typeface="Calibri" panose="020F0502020204030204" pitchFamily="34" charset="0"/>
              </a:rPr>
              <a:t> city center</a:t>
            </a: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400" dirty="0">
              <a:ea typeface="Calibri" panose="020F0502020204030204" pitchFamily="34" charset="0"/>
            </a:endParaRPr>
          </a:p>
          <a:p>
            <a:pPr marL="805700" lvl="1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762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1800" dirty="0"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hu-HU" sz="1800" dirty="0">
              <a:ea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F60C259-42C6-EC3E-189D-02C0C93A8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9" y="1698279"/>
            <a:ext cx="3607777" cy="20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1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9D2A75-A6A8-FB43-A652-4B91AC644E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2762" y="313433"/>
            <a:ext cx="6582748" cy="482980"/>
          </a:xfrm>
        </p:spPr>
        <p:txBody>
          <a:bodyPr anchor="ctr"/>
          <a:lstStyle/>
          <a:p>
            <a:pPr algn="r"/>
            <a:r>
              <a:rPr lang="hu-HU" sz="2000" dirty="0"/>
              <a:t>CONTACTS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B3B9C85-FDD0-AD33-A3A9-E3F25FB20E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7078847"/>
              </p:ext>
            </p:extLst>
          </p:nvPr>
        </p:nvGraphicFramePr>
        <p:xfrm>
          <a:off x="436300" y="820788"/>
          <a:ext cx="8271400" cy="3898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348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79095E6-025A-413E-839B-E393D4998CFA}"/>
              </a:ext>
            </a:extLst>
          </p:cNvPr>
          <p:cNvSpPr txBox="1">
            <a:spLocks/>
          </p:cNvSpPr>
          <p:nvPr/>
        </p:nvSpPr>
        <p:spPr>
          <a:xfrm>
            <a:off x="531075" y="1711541"/>
            <a:ext cx="8266338" cy="432359"/>
          </a:xfrm>
          <a:prstGeom prst="rect">
            <a:avLst/>
          </a:prstGeom>
        </p:spPr>
        <p:txBody>
          <a:bodyPr/>
          <a:lstStyle>
            <a:lvl1pPr marL="154268" indent="-154268" algn="l" defTabSz="617068" rtl="0" eaLnBrk="1" latinLnBrk="0" hangingPunct="1">
              <a:lnSpc>
                <a:spcPct val="90000"/>
              </a:lnSpc>
              <a:spcBef>
                <a:spcPts val="67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2800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335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8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8402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6936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469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004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2536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2400" b="1" dirty="0"/>
              <a:t>THANK YOU FOR YOUR KIND ATTENTION!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04D745A-FD16-4F53-826B-A4662B979057}"/>
              </a:ext>
            </a:extLst>
          </p:cNvPr>
          <p:cNvSpPr txBox="1">
            <a:spLocks/>
          </p:cNvSpPr>
          <p:nvPr/>
        </p:nvSpPr>
        <p:spPr>
          <a:xfrm>
            <a:off x="5142273" y="3145728"/>
            <a:ext cx="3318254" cy="438720"/>
          </a:xfrm>
          <a:prstGeom prst="rect">
            <a:avLst/>
          </a:prstGeom>
        </p:spPr>
        <p:txBody>
          <a:bodyPr/>
          <a:lstStyle>
            <a:lvl1pPr marL="154268" indent="-154268" algn="l" defTabSz="617068" rtl="0" eaLnBrk="1" latinLnBrk="0" hangingPunct="1">
              <a:lnSpc>
                <a:spcPct val="90000"/>
              </a:lnSpc>
              <a:spcBef>
                <a:spcPts val="67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2800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335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8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8402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6936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469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004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2536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>
                <a:solidFill>
                  <a:schemeClr val="tx2"/>
                </a:solidFill>
              </a:rPr>
              <a:t>RÁKOSI, Szabolcs PhD</a:t>
            </a:r>
          </a:p>
          <a:p>
            <a:pPr marL="0" indent="0" algn="r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 err="1">
                <a:solidFill>
                  <a:schemeClr val="tx2"/>
                </a:solidFill>
              </a:rPr>
              <a:t>Assistant</a:t>
            </a:r>
            <a:r>
              <a:rPr lang="hu-HU" sz="1050" dirty="0">
                <a:solidFill>
                  <a:schemeClr val="tx2"/>
                </a:solidFill>
              </a:rPr>
              <a:t> professor</a:t>
            </a:r>
          </a:p>
          <a:p>
            <a:pPr marL="0" indent="0" algn="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050" dirty="0" err="1">
                <a:solidFill>
                  <a:schemeClr val="tx2"/>
                </a:solidFill>
              </a:rPr>
              <a:t>Széchenyi</a:t>
            </a:r>
            <a:r>
              <a:rPr lang="en-US" sz="1050" dirty="0">
                <a:solidFill>
                  <a:schemeClr val="tx2"/>
                </a:solidFill>
              </a:rPr>
              <a:t> </a:t>
            </a:r>
            <a:r>
              <a:rPr lang="en-US" sz="1050" dirty="0" err="1">
                <a:solidFill>
                  <a:schemeClr val="tx2"/>
                </a:solidFill>
              </a:rPr>
              <a:t>István</a:t>
            </a:r>
            <a:r>
              <a:rPr lang="en-US" sz="1050" dirty="0">
                <a:solidFill>
                  <a:schemeClr val="tx2"/>
                </a:solidFill>
              </a:rPr>
              <a:t> University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 algn="r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050" dirty="0" err="1">
                <a:solidFill>
                  <a:schemeClr val="tx2"/>
                </a:solidFill>
              </a:rPr>
              <a:t>Apáczai</a:t>
            </a:r>
            <a:r>
              <a:rPr lang="en-US" sz="1050" dirty="0">
                <a:solidFill>
                  <a:schemeClr val="tx2"/>
                </a:solidFill>
              </a:rPr>
              <a:t> </a:t>
            </a:r>
            <a:r>
              <a:rPr lang="en-US" sz="1050" dirty="0" err="1">
                <a:solidFill>
                  <a:schemeClr val="tx2"/>
                </a:solidFill>
              </a:rPr>
              <a:t>Csere</a:t>
            </a:r>
            <a:r>
              <a:rPr lang="en-US" sz="1050" dirty="0">
                <a:solidFill>
                  <a:schemeClr val="tx2"/>
                </a:solidFill>
              </a:rPr>
              <a:t> János Faculty of Humanities, Education and Social Sciences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 algn="r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 err="1">
                <a:solidFill>
                  <a:schemeClr val="tx2"/>
                </a:solidFill>
              </a:rPr>
              <a:t>Department</a:t>
            </a:r>
            <a:r>
              <a:rPr lang="hu-HU" sz="1050" dirty="0">
                <a:solidFill>
                  <a:schemeClr val="tx2"/>
                </a:solidFill>
              </a:rPr>
              <a:t> of </a:t>
            </a:r>
            <a:r>
              <a:rPr lang="hu-HU" sz="1050" dirty="0" err="1">
                <a:solidFill>
                  <a:schemeClr val="tx2"/>
                </a:solidFill>
              </a:rPr>
              <a:t>Humanities</a:t>
            </a:r>
            <a:r>
              <a:rPr lang="hu-HU" sz="1050" dirty="0">
                <a:solidFill>
                  <a:schemeClr val="tx2"/>
                </a:solidFill>
              </a:rPr>
              <a:t> and Human </a:t>
            </a:r>
            <a:r>
              <a:rPr lang="hu-HU" sz="1050" dirty="0" err="1">
                <a:solidFill>
                  <a:schemeClr val="tx2"/>
                </a:solidFill>
              </a:rPr>
              <a:t>Resources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 algn="r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>
                <a:solidFill>
                  <a:schemeClr val="tx2"/>
                </a:solidFill>
                <a:hlinkClick r:id="rId2"/>
              </a:rPr>
              <a:t>rakosi.szabolcs@sze.hu</a:t>
            </a:r>
            <a:endParaRPr lang="hu-HU" sz="900" dirty="0">
              <a:solidFill>
                <a:schemeClr val="tx2"/>
              </a:solidFill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2B738A5-411B-B516-B701-426EA501D7D0}"/>
              </a:ext>
            </a:extLst>
          </p:cNvPr>
          <p:cNvSpPr txBox="1">
            <a:spLocks/>
          </p:cNvSpPr>
          <p:nvPr/>
        </p:nvSpPr>
        <p:spPr>
          <a:xfrm>
            <a:off x="683475" y="3145728"/>
            <a:ext cx="3318254" cy="438720"/>
          </a:xfrm>
          <a:prstGeom prst="rect">
            <a:avLst/>
          </a:prstGeom>
        </p:spPr>
        <p:txBody>
          <a:bodyPr/>
          <a:lstStyle>
            <a:lvl1pPr marL="154268" indent="-154268" algn="l" defTabSz="617068" rtl="0" eaLnBrk="1" latinLnBrk="0" hangingPunct="1">
              <a:lnSpc>
                <a:spcPct val="90000"/>
              </a:lnSpc>
              <a:spcBef>
                <a:spcPts val="67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2800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1335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8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8402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6936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469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004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2536" indent="-154268" algn="l" defTabSz="617068" rtl="0" eaLnBrk="1" latinLnBrk="0" hangingPunct="1">
              <a:lnSpc>
                <a:spcPct val="90000"/>
              </a:lnSpc>
              <a:spcBef>
                <a:spcPts val="337"/>
              </a:spcBef>
              <a:buFont typeface="Arial" panose="020B0604020202020204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>
                <a:solidFill>
                  <a:schemeClr val="tx2"/>
                </a:solidFill>
              </a:rPr>
              <a:t>PONGRÁCZ, Attila PhD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>
                <a:solidFill>
                  <a:schemeClr val="tx2"/>
                </a:solidFill>
              </a:rPr>
              <a:t>Dean, Head of </a:t>
            </a:r>
            <a:r>
              <a:rPr lang="hu-HU" sz="1050" dirty="0" err="1">
                <a:solidFill>
                  <a:schemeClr val="tx2"/>
                </a:solidFill>
              </a:rPr>
              <a:t>Department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050" dirty="0" err="1">
                <a:solidFill>
                  <a:schemeClr val="tx2"/>
                </a:solidFill>
              </a:rPr>
              <a:t>Széchenyi</a:t>
            </a:r>
            <a:r>
              <a:rPr lang="en-US" sz="1050" dirty="0">
                <a:solidFill>
                  <a:schemeClr val="tx2"/>
                </a:solidFill>
              </a:rPr>
              <a:t> </a:t>
            </a:r>
            <a:r>
              <a:rPr lang="en-US" sz="1050" dirty="0" err="1">
                <a:solidFill>
                  <a:schemeClr val="tx2"/>
                </a:solidFill>
              </a:rPr>
              <a:t>István</a:t>
            </a:r>
            <a:r>
              <a:rPr lang="en-US" sz="1050" dirty="0">
                <a:solidFill>
                  <a:schemeClr val="tx2"/>
                </a:solidFill>
              </a:rPr>
              <a:t> University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1050" dirty="0" err="1">
                <a:solidFill>
                  <a:schemeClr val="tx2"/>
                </a:solidFill>
              </a:rPr>
              <a:t>Apáczai</a:t>
            </a:r>
            <a:r>
              <a:rPr lang="en-US" sz="1050" dirty="0">
                <a:solidFill>
                  <a:schemeClr val="tx2"/>
                </a:solidFill>
              </a:rPr>
              <a:t> </a:t>
            </a:r>
            <a:r>
              <a:rPr lang="en-US" sz="1050" dirty="0" err="1">
                <a:solidFill>
                  <a:schemeClr val="tx2"/>
                </a:solidFill>
              </a:rPr>
              <a:t>Csere</a:t>
            </a:r>
            <a:r>
              <a:rPr lang="en-US" sz="1050" dirty="0">
                <a:solidFill>
                  <a:schemeClr val="tx2"/>
                </a:solidFill>
              </a:rPr>
              <a:t> János Faculty of Humanities, Education and Social Sciences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 err="1">
                <a:solidFill>
                  <a:schemeClr val="tx2"/>
                </a:solidFill>
              </a:rPr>
              <a:t>Department</a:t>
            </a:r>
            <a:r>
              <a:rPr lang="hu-HU" sz="1050" dirty="0">
                <a:solidFill>
                  <a:schemeClr val="tx2"/>
                </a:solidFill>
              </a:rPr>
              <a:t> of </a:t>
            </a:r>
            <a:r>
              <a:rPr lang="hu-HU" sz="1050" dirty="0" err="1">
                <a:solidFill>
                  <a:schemeClr val="tx2"/>
                </a:solidFill>
              </a:rPr>
              <a:t>Humanities</a:t>
            </a:r>
            <a:r>
              <a:rPr lang="hu-HU" sz="1050" dirty="0">
                <a:solidFill>
                  <a:schemeClr val="tx2"/>
                </a:solidFill>
              </a:rPr>
              <a:t> and Human </a:t>
            </a:r>
            <a:r>
              <a:rPr lang="hu-HU" sz="1050" dirty="0" err="1">
                <a:solidFill>
                  <a:schemeClr val="tx2"/>
                </a:solidFill>
              </a:rPr>
              <a:t>Resources</a:t>
            </a:r>
            <a:endParaRPr lang="hu-HU" sz="1050" dirty="0">
              <a:solidFill>
                <a:schemeClr val="tx2"/>
              </a:solidFill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hu-HU" sz="1050" dirty="0">
                <a:solidFill>
                  <a:schemeClr val="tx2"/>
                </a:solidFill>
                <a:hlinkClick r:id="rId3"/>
              </a:rPr>
              <a:t>pongracz.attila@sze.hu</a:t>
            </a:r>
            <a:endParaRPr lang="hu-HU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3703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sze_szinek">
      <a:dk1>
        <a:srgbClr val="07B9D9"/>
      </a:dk1>
      <a:lt1>
        <a:srgbClr val="FFFFFF"/>
      </a:lt1>
      <a:dk2>
        <a:srgbClr val="242843"/>
      </a:dk2>
      <a:lt2>
        <a:srgbClr val="D1D3D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ze betutipu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2205</TotalTime>
  <Words>1043</Words>
  <Application>Microsoft Office PowerPoint</Application>
  <PresentationFormat>Diavetítés a képernyőre (16:9 oldalarány)</PresentationFormat>
  <Paragraphs>182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8" baseType="lpstr">
      <vt:lpstr>Arial</vt:lpstr>
      <vt:lpstr>Calibri</vt:lpstr>
      <vt:lpstr>Tahoma</vt:lpstr>
      <vt:lpstr>Wingdings</vt:lpstr>
      <vt:lpstr>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xmeditor01</dc:creator>
  <cp:lastModifiedBy>Dr. Rákosi Szabolcs</cp:lastModifiedBy>
  <cp:revision>107</cp:revision>
  <dcterms:created xsi:type="dcterms:W3CDTF">2019-08-01T06:27:51Z</dcterms:created>
  <dcterms:modified xsi:type="dcterms:W3CDTF">2026-09-02T08:17:25Z</dcterms:modified>
</cp:coreProperties>
</file>